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90" r:id="rId2"/>
    <p:sldId id="360" r:id="rId3"/>
    <p:sldId id="368" r:id="rId4"/>
    <p:sldId id="384" r:id="rId5"/>
    <p:sldId id="385" r:id="rId6"/>
    <p:sldId id="386" r:id="rId7"/>
    <p:sldId id="387" r:id="rId8"/>
    <p:sldId id="388" r:id="rId9"/>
    <p:sldId id="370" r:id="rId10"/>
    <p:sldId id="380" r:id="rId11"/>
    <p:sldId id="389" r:id="rId12"/>
    <p:sldId id="372" r:id="rId13"/>
    <p:sldId id="373" r:id="rId14"/>
    <p:sldId id="374" r:id="rId15"/>
    <p:sldId id="371" r:id="rId16"/>
    <p:sldId id="393" r:id="rId17"/>
    <p:sldId id="369" r:id="rId18"/>
    <p:sldId id="392" r:id="rId19"/>
    <p:sldId id="378" r:id="rId20"/>
    <p:sldId id="379" r:id="rId21"/>
    <p:sldId id="377" r:id="rId22"/>
    <p:sldId id="381" r:id="rId23"/>
    <p:sldId id="383" r:id="rId24"/>
    <p:sldId id="3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2F5D36-3434-C00C-3174-11ED3BA4C64D}" name="Reza  Mirjalili, M.D." initials="RM" userId="S::reza.mirjalili@heartlung.ai::d2bd18f4-4fcd-47c1-933b-55d6fed9e1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A"/>
    <a:srgbClr val="000149"/>
    <a:srgbClr val="000391"/>
    <a:srgbClr val="FFFFFF"/>
    <a:srgbClr val="000000"/>
    <a:srgbClr val="A52C4E"/>
    <a:srgbClr val="C83560"/>
    <a:srgbClr val="218C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0523A2-6F6A-4BF2-AF25-40A6A32966E1}" v="20" dt="2026-07-09T13:38:26.414"/>
    <p1510:client id="{E4DAEB48-8126-49DE-A23B-FFE936ABB647}" v="24" dt="2026-07-09T19:31:34.3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0"/>
    <p:restoredTop sz="78979" autoAdjust="0"/>
  </p:normalViewPr>
  <p:slideViewPr>
    <p:cSldViewPr snapToGrid="0">
      <p:cViewPr>
        <p:scale>
          <a:sx n="56" d="100"/>
          <a:sy n="56" d="100"/>
        </p:scale>
        <p:origin x="1032" y="100"/>
      </p:cViewPr>
      <p:guideLst/>
    </p:cSldViewPr>
  </p:slideViewPr>
  <p:notesTextViewPr>
    <p:cViewPr>
      <p:scale>
        <a:sx n="1" d="1"/>
        <a:sy n="1" d="1"/>
      </p:scale>
      <p:origin x="0" y="0"/>
    </p:cViewPr>
  </p:notesTextViewPr>
  <p:notesViewPr>
    <p:cSldViewPr snapToGrid="0">
      <p:cViewPr varScale="1">
        <p:scale>
          <a:sx n="121" d="100"/>
          <a:sy n="121" d="100"/>
        </p:scale>
        <p:origin x="39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4207E8-65E7-EF8F-9F2D-9D74ECC643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8B7FA96-0089-1A35-E7ED-57EB788E3F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B19EF8-C071-634D-B2AB-90FBBB7DBD80}" type="datetimeFigureOut">
              <a:rPr lang="en-US" smtClean="0"/>
              <a:t>7/10/2026</a:t>
            </a:fld>
            <a:endParaRPr lang="en-US"/>
          </a:p>
        </p:txBody>
      </p:sp>
      <p:sp>
        <p:nvSpPr>
          <p:cNvPr id="4" name="Footer Placeholder 3">
            <a:extLst>
              <a:ext uri="{FF2B5EF4-FFF2-40B4-BE49-F238E27FC236}">
                <a16:creationId xmlns:a16="http://schemas.microsoft.com/office/drawing/2014/main" id="{945C67AD-D9B4-D281-F02E-F055DD7957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A23366-A387-23C5-A46D-368CABBC70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57BF7C-0816-D948-BA10-4DE7CD99BE37}" type="slidenum">
              <a:rPr lang="en-US" smtClean="0"/>
              <a:t>‹#›</a:t>
            </a:fld>
            <a:endParaRPr lang="en-US"/>
          </a:p>
        </p:txBody>
      </p:sp>
    </p:spTree>
    <p:extLst>
      <p:ext uri="{BB962C8B-B14F-4D97-AF65-F5344CB8AC3E}">
        <p14:creationId xmlns:p14="http://schemas.microsoft.com/office/powerpoint/2010/main" val="1470874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F4349-EE16-7F4D-831F-E129010C2B97}" type="datetimeFigureOut">
              <a:rPr lang="en-US" smtClean="0"/>
              <a:t>7/10/2026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6270F-BAFB-DC40-AA53-0BBF91A6A4A5}" type="slidenum">
              <a:rPr lang="en-US" smtClean="0"/>
              <a:t>‹#›</a:t>
            </a:fld>
            <a:endParaRPr lang="en-US"/>
          </a:p>
        </p:txBody>
      </p:sp>
    </p:spTree>
    <p:extLst>
      <p:ext uri="{BB962C8B-B14F-4D97-AF65-F5344CB8AC3E}">
        <p14:creationId xmlns:p14="http://schemas.microsoft.com/office/powerpoint/2010/main" val="4198653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6ED74-0BC1-7052-E337-5EEAC130C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99167-3E54-3BFF-A87D-68064151CF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C878C-57A3-AEB4-EC5E-4003902BA17D}"/>
              </a:ext>
            </a:extLst>
          </p:cNvPr>
          <p:cNvSpPr>
            <a:spLocks noGrp="1"/>
          </p:cNvSpPr>
          <p:nvPr>
            <p:ph type="body" idx="1"/>
          </p:nvPr>
        </p:nvSpPr>
        <p:spPr/>
        <p:txBody>
          <a:bodyPr/>
          <a:lstStyle/>
          <a:p>
            <a:r>
              <a:rPr lang="en-US" b="1" dirty="0"/>
              <a:t>Good afternoon, everyone at SCCT. My name is Reza Mirjalili from HeartLung, and I am delighted to present AI-CVD: an AI-Enabled Cardiovascular Disease Risk Assessment Engine Based on Coronary Artery Calcium (CAC) and Chest CT Scans </a:t>
            </a:r>
          </a:p>
          <a:p>
            <a:r>
              <a:rPr lang="en-US" b="1" dirty="0"/>
              <a:t> .</a:t>
            </a:r>
          </a:p>
        </p:txBody>
      </p:sp>
      <p:sp>
        <p:nvSpPr>
          <p:cNvPr id="4" name="Slide Number Placeholder 3">
            <a:extLst>
              <a:ext uri="{FF2B5EF4-FFF2-40B4-BE49-F238E27FC236}">
                <a16:creationId xmlns:a16="http://schemas.microsoft.com/office/drawing/2014/main" id="{C63AB68F-3382-CB88-B4B8-DDA6B3B7330E}"/>
              </a:ext>
            </a:extLst>
          </p:cNvPr>
          <p:cNvSpPr>
            <a:spLocks noGrp="1"/>
          </p:cNvSpPr>
          <p:nvPr>
            <p:ph type="sldNum" sz="quarter" idx="5"/>
          </p:nvPr>
        </p:nvSpPr>
        <p:spPr/>
        <p:txBody>
          <a:bodyPr/>
          <a:lstStyle/>
          <a:p>
            <a:fld id="{48A6270F-BAFB-DC40-AA53-0BBF91A6A4A5}" type="slidenum">
              <a:rPr lang="en-US" smtClean="0"/>
              <a:t>1</a:t>
            </a:fld>
            <a:endParaRPr lang="en-US"/>
          </a:p>
        </p:txBody>
      </p:sp>
    </p:spTree>
    <p:extLst>
      <p:ext uri="{BB962C8B-B14F-4D97-AF65-F5344CB8AC3E}">
        <p14:creationId xmlns:p14="http://schemas.microsoft.com/office/powerpoint/2010/main" val="226344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 a pooled cohort of MESA and FHS with around 7000 asymptomatic population we compared the number of abnormal conventional risk factors with the number of abnormal imaging biomarkers</a:t>
            </a:r>
          </a:p>
        </p:txBody>
      </p:sp>
      <p:sp>
        <p:nvSpPr>
          <p:cNvPr id="4" name="Slide Number Placeholder 3"/>
          <p:cNvSpPr>
            <a:spLocks noGrp="1"/>
          </p:cNvSpPr>
          <p:nvPr>
            <p:ph type="sldNum" sz="quarter" idx="5"/>
          </p:nvPr>
        </p:nvSpPr>
        <p:spPr/>
        <p:txBody>
          <a:bodyPr/>
          <a:lstStyle/>
          <a:p>
            <a:fld id="{48A6270F-BAFB-DC40-AA53-0BBF91A6A4A5}" type="slidenum">
              <a:rPr lang="en-US" smtClean="0"/>
              <a:t>10</a:t>
            </a:fld>
            <a:endParaRPr lang="en-US"/>
          </a:p>
        </p:txBody>
      </p:sp>
    </p:spTree>
    <p:extLst>
      <p:ext uri="{BB962C8B-B14F-4D97-AF65-F5344CB8AC3E}">
        <p14:creationId xmlns:p14="http://schemas.microsoft.com/office/powerpoint/2010/main" val="1933288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And we observed a lower incidence of cardiovascular disease among individuals with fewer abnormal imaging biomarkers and a higher incidence among those with a greater burden of imaging abnormalities compared with conventional risk factors</a:t>
            </a:r>
          </a:p>
          <a:p>
            <a:endParaRPr lang="en-US" b="1" dirty="0"/>
          </a:p>
        </p:txBody>
      </p:sp>
      <p:sp>
        <p:nvSpPr>
          <p:cNvPr id="4" name="Slide Number Placeholder 3"/>
          <p:cNvSpPr>
            <a:spLocks noGrp="1"/>
          </p:cNvSpPr>
          <p:nvPr>
            <p:ph type="sldNum" sz="quarter" idx="5"/>
          </p:nvPr>
        </p:nvSpPr>
        <p:spPr/>
        <p:txBody>
          <a:bodyPr/>
          <a:lstStyle/>
          <a:p>
            <a:fld id="{48A6270F-BAFB-DC40-AA53-0BBF91A6A4A5}" type="slidenum">
              <a:rPr lang="en-US" smtClean="0"/>
              <a:t>11</a:t>
            </a:fld>
            <a:endParaRPr lang="en-US"/>
          </a:p>
        </p:txBody>
      </p:sp>
    </p:spTree>
    <p:extLst>
      <p:ext uri="{BB962C8B-B14F-4D97-AF65-F5344CB8AC3E}">
        <p14:creationId xmlns:p14="http://schemas.microsoft.com/office/powerpoint/2010/main" val="2413013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the same population</a:t>
            </a:r>
            <a:endParaRPr lang="en-US" dirty="0"/>
          </a:p>
        </p:txBody>
      </p:sp>
      <p:sp>
        <p:nvSpPr>
          <p:cNvPr id="4" name="Slide Number Placeholder 3"/>
          <p:cNvSpPr>
            <a:spLocks noGrp="1"/>
          </p:cNvSpPr>
          <p:nvPr>
            <p:ph type="sldNum" sz="quarter" idx="5"/>
          </p:nvPr>
        </p:nvSpPr>
        <p:spPr/>
        <p:txBody>
          <a:bodyPr/>
          <a:lstStyle/>
          <a:p>
            <a:fld id="{48A6270F-BAFB-DC40-AA53-0BBF91A6A4A5}" type="slidenum">
              <a:rPr lang="en-US" smtClean="0"/>
              <a:t>12</a:t>
            </a:fld>
            <a:endParaRPr lang="en-US"/>
          </a:p>
        </p:txBody>
      </p:sp>
    </p:spTree>
    <p:extLst>
      <p:ext uri="{BB962C8B-B14F-4D97-AF65-F5344CB8AC3E}">
        <p14:creationId xmlns:p14="http://schemas.microsoft.com/office/powerpoint/2010/main" val="3991120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 the same population conventional risk factors showed population attributable fractions ranging from 1% to 9%, with systolic blood pressure having the highest contribution at 9.3%.</a:t>
            </a:r>
          </a:p>
        </p:txBody>
      </p:sp>
      <p:sp>
        <p:nvSpPr>
          <p:cNvPr id="4" name="Slide Number Placeholder 3"/>
          <p:cNvSpPr>
            <a:spLocks noGrp="1"/>
          </p:cNvSpPr>
          <p:nvPr>
            <p:ph type="sldNum" sz="quarter" idx="5"/>
          </p:nvPr>
        </p:nvSpPr>
        <p:spPr/>
        <p:txBody>
          <a:bodyPr/>
          <a:lstStyle/>
          <a:p>
            <a:fld id="{48A6270F-BAFB-DC40-AA53-0BBF91A6A4A5}" type="slidenum">
              <a:rPr lang="en-US" smtClean="0"/>
              <a:t>13</a:t>
            </a:fld>
            <a:endParaRPr lang="en-US"/>
          </a:p>
        </p:txBody>
      </p:sp>
    </p:spTree>
    <p:extLst>
      <p:ext uri="{BB962C8B-B14F-4D97-AF65-F5344CB8AC3E}">
        <p14:creationId xmlns:p14="http://schemas.microsoft.com/office/powerpoint/2010/main" val="2489033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However, the population attributable fraction increased to 15% for AI-CVD imaging biomarkers. AI-derived coronary artery calcium scores, cardiac chamber measurements and ratios, and adiposity measures showed higher attributable fractions compared with blood pressure and other risk factors for all cardiovascular disease.</a:t>
            </a:r>
            <a:endParaRPr lang="en-US" dirty="0"/>
          </a:p>
        </p:txBody>
      </p:sp>
      <p:sp>
        <p:nvSpPr>
          <p:cNvPr id="4" name="Slide Number Placeholder 3"/>
          <p:cNvSpPr>
            <a:spLocks noGrp="1"/>
          </p:cNvSpPr>
          <p:nvPr>
            <p:ph type="sldNum" sz="quarter" idx="5"/>
          </p:nvPr>
        </p:nvSpPr>
        <p:spPr/>
        <p:txBody>
          <a:bodyPr/>
          <a:lstStyle/>
          <a:p>
            <a:fld id="{48A6270F-BAFB-DC40-AA53-0BBF91A6A4A5}" type="slidenum">
              <a:rPr lang="en-US" smtClean="0"/>
              <a:t>14</a:t>
            </a:fld>
            <a:endParaRPr lang="en-US"/>
          </a:p>
        </p:txBody>
      </p:sp>
    </p:spTree>
    <p:extLst>
      <p:ext uri="{BB962C8B-B14F-4D97-AF65-F5344CB8AC3E}">
        <p14:creationId xmlns:p14="http://schemas.microsoft.com/office/powerpoint/2010/main" val="3896454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Based on these findings, you may ask: how can we use these abnormal imaging biomarkers in clinical practice? The answer is</a:t>
            </a:r>
          </a:p>
        </p:txBody>
      </p:sp>
      <p:sp>
        <p:nvSpPr>
          <p:cNvPr id="4" name="Slide Number Placeholder 3"/>
          <p:cNvSpPr>
            <a:spLocks noGrp="1"/>
          </p:cNvSpPr>
          <p:nvPr>
            <p:ph type="sldNum" sz="quarter" idx="5"/>
          </p:nvPr>
        </p:nvSpPr>
        <p:spPr/>
        <p:txBody>
          <a:bodyPr/>
          <a:lstStyle/>
          <a:p>
            <a:fld id="{48A6270F-BAFB-DC40-AA53-0BBF91A6A4A5}" type="slidenum">
              <a:rPr lang="en-US" smtClean="0"/>
              <a:t>15</a:t>
            </a:fld>
            <a:endParaRPr lang="en-US"/>
          </a:p>
        </p:txBody>
      </p:sp>
    </p:spTree>
    <p:extLst>
      <p:ext uri="{BB962C8B-B14F-4D97-AF65-F5344CB8AC3E}">
        <p14:creationId xmlns:p14="http://schemas.microsoft.com/office/powerpoint/2010/main" val="3697163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Current guidelines recommend several outcome-specific risk models based on conventional cardiovascular risk factors, including PREVENT-HF for heart failure, CHARGE-AF for atrial fibrillation, and PREVENT-ASCVD for atherosclerotic cardiovascular disease. These models use variables like dyslipidemia, blood pressure, obesity, </a:t>
            </a:r>
            <a:r>
              <a:rPr lang="en-US" b="1"/>
              <a:t>and smoking. </a:t>
            </a:r>
            <a:r>
              <a:rPr lang="en-US" b="1" dirty="0"/>
              <a:t>We developed corresponding AI-CVD models that use only AI-derived imaging biomarkers to predict these outcomes.</a:t>
            </a:r>
          </a:p>
        </p:txBody>
      </p:sp>
      <p:sp>
        <p:nvSpPr>
          <p:cNvPr id="4" name="Slide Number Placeholder 3"/>
          <p:cNvSpPr>
            <a:spLocks noGrp="1"/>
          </p:cNvSpPr>
          <p:nvPr>
            <p:ph type="sldNum" sz="quarter" idx="5"/>
          </p:nvPr>
        </p:nvSpPr>
        <p:spPr/>
        <p:txBody>
          <a:bodyPr/>
          <a:lstStyle/>
          <a:p>
            <a:fld id="{48A6270F-BAFB-DC40-AA53-0BBF91A6A4A5}" type="slidenum">
              <a:rPr lang="en-US" smtClean="0"/>
              <a:t>16</a:t>
            </a:fld>
            <a:endParaRPr lang="en-US"/>
          </a:p>
        </p:txBody>
      </p:sp>
    </p:spTree>
    <p:extLst>
      <p:ext uri="{BB962C8B-B14F-4D97-AF65-F5344CB8AC3E}">
        <p14:creationId xmlns:p14="http://schemas.microsoft.com/office/powerpoint/2010/main" val="2502921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First, we developed AI-CVD-HF, a model for predicting heart failure that incorporates multiple AI-derived imaging biomarkers.</a:t>
            </a:r>
          </a:p>
        </p:txBody>
      </p:sp>
      <p:sp>
        <p:nvSpPr>
          <p:cNvPr id="4" name="Slide Number Placeholder 3"/>
          <p:cNvSpPr>
            <a:spLocks noGrp="1"/>
          </p:cNvSpPr>
          <p:nvPr>
            <p:ph type="sldNum" sz="quarter" idx="5"/>
          </p:nvPr>
        </p:nvSpPr>
        <p:spPr/>
        <p:txBody>
          <a:bodyPr/>
          <a:lstStyle/>
          <a:p>
            <a:fld id="{48A6270F-BAFB-DC40-AA53-0BBF91A6A4A5}" type="slidenum">
              <a:rPr lang="en-US" smtClean="0"/>
              <a:t>17</a:t>
            </a:fld>
            <a:endParaRPr lang="en-US"/>
          </a:p>
        </p:txBody>
      </p:sp>
    </p:spTree>
    <p:extLst>
      <p:ext uri="{BB962C8B-B14F-4D97-AF65-F5344CB8AC3E}">
        <p14:creationId xmlns:p14="http://schemas.microsoft.com/office/powerpoint/2010/main" val="3465219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2397D-18AC-8509-E60E-8555F7A4C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0C842-CFA4-6631-33A2-36729E6C1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82BADB-F216-F58E-984E-24E8A9B48B4F}"/>
              </a:ext>
            </a:extLst>
          </p:cNvPr>
          <p:cNvSpPr>
            <a:spLocks noGrp="1"/>
          </p:cNvSpPr>
          <p:nvPr>
            <p:ph type="body" idx="1"/>
          </p:nvPr>
        </p:nvSpPr>
        <p:spPr/>
        <p:txBody>
          <a:bodyPr/>
          <a:lstStyle/>
          <a:p>
            <a:r>
              <a:rPr lang="en-US" b="1" dirty="0"/>
              <a:t>This model significantly improved heart failure prediction compared with PREVENT-HF, the currently recommended risk score based on conventional cardiovascular risk factors for heart failure prediction.</a:t>
            </a:r>
            <a:endParaRPr lang="en-US" dirty="0"/>
          </a:p>
        </p:txBody>
      </p:sp>
      <p:sp>
        <p:nvSpPr>
          <p:cNvPr id="4" name="Slide Number Placeholder 3">
            <a:extLst>
              <a:ext uri="{FF2B5EF4-FFF2-40B4-BE49-F238E27FC236}">
                <a16:creationId xmlns:a16="http://schemas.microsoft.com/office/drawing/2014/main" id="{A1776E8A-C2BB-312C-A046-90794D3B0875}"/>
              </a:ext>
            </a:extLst>
          </p:cNvPr>
          <p:cNvSpPr>
            <a:spLocks noGrp="1"/>
          </p:cNvSpPr>
          <p:nvPr>
            <p:ph type="sldNum" sz="quarter" idx="5"/>
          </p:nvPr>
        </p:nvSpPr>
        <p:spPr/>
        <p:txBody>
          <a:bodyPr/>
          <a:lstStyle/>
          <a:p>
            <a:fld id="{48A6270F-BAFB-DC40-AA53-0BBF91A6A4A5}" type="slidenum">
              <a:rPr lang="en-US" smtClean="0"/>
              <a:t>18</a:t>
            </a:fld>
            <a:endParaRPr lang="en-US"/>
          </a:p>
        </p:txBody>
      </p:sp>
    </p:spTree>
    <p:extLst>
      <p:ext uri="{BB962C8B-B14F-4D97-AF65-F5344CB8AC3E}">
        <p14:creationId xmlns:p14="http://schemas.microsoft.com/office/powerpoint/2010/main" val="814467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atrial fibrillation, we developed AI-CVD-AF (mention the component of clinical risk factors) </a:t>
            </a:r>
            <a:endParaRPr lang="en-US" dirty="0"/>
          </a:p>
        </p:txBody>
      </p:sp>
      <p:sp>
        <p:nvSpPr>
          <p:cNvPr id="4" name="Slide Number Placeholder 3"/>
          <p:cNvSpPr>
            <a:spLocks noGrp="1"/>
          </p:cNvSpPr>
          <p:nvPr>
            <p:ph type="sldNum" sz="quarter" idx="5"/>
          </p:nvPr>
        </p:nvSpPr>
        <p:spPr/>
        <p:txBody>
          <a:bodyPr/>
          <a:lstStyle/>
          <a:p>
            <a:fld id="{48A6270F-BAFB-DC40-AA53-0BBF91A6A4A5}" type="slidenum">
              <a:rPr lang="en-US" smtClean="0"/>
              <a:t>19</a:t>
            </a:fld>
            <a:endParaRPr lang="en-US"/>
          </a:p>
        </p:txBody>
      </p:sp>
    </p:spTree>
    <p:extLst>
      <p:ext uri="{BB962C8B-B14F-4D97-AF65-F5344CB8AC3E}">
        <p14:creationId xmlns:p14="http://schemas.microsoft.com/office/powerpoint/2010/main" val="1738113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first question you may have is: what exactly is AI-CVD? </a:t>
            </a:r>
          </a:p>
        </p:txBody>
      </p:sp>
      <p:sp>
        <p:nvSpPr>
          <p:cNvPr id="4" name="Slide Number Placeholder 3"/>
          <p:cNvSpPr>
            <a:spLocks noGrp="1"/>
          </p:cNvSpPr>
          <p:nvPr>
            <p:ph type="sldNum" sz="quarter" idx="5"/>
          </p:nvPr>
        </p:nvSpPr>
        <p:spPr/>
        <p:txBody>
          <a:bodyPr/>
          <a:lstStyle/>
          <a:p>
            <a:fld id="{48A6270F-BAFB-DC40-AA53-0BBF91A6A4A5}" type="slidenum">
              <a:rPr lang="en-US" smtClean="0"/>
              <a:t>2</a:t>
            </a:fld>
            <a:endParaRPr lang="en-US"/>
          </a:p>
        </p:txBody>
      </p:sp>
    </p:spTree>
    <p:extLst>
      <p:ext uri="{BB962C8B-B14F-4D97-AF65-F5344CB8AC3E}">
        <p14:creationId xmlns:p14="http://schemas.microsoft.com/office/powerpoint/2010/main" val="420560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Which demonstrated comparable predictive performance to CHARGE-AF clinical risk score.</a:t>
            </a:r>
          </a:p>
        </p:txBody>
      </p:sp>
      <p:sp>
        <p:nvSpPr>
          <p:cNvPr id="4" name="Slide Number Placeholder 3"/>
          <p:cNvSpPr>
            <a:spLocks noGrp="1"/>
          </p:cNvSpPr>
          <p:nvPr>
            <p:ph type="sldNum" sz="quarter" idx="5"/>
          </p:nvPr>
        </p:nvSpPr>
        <p:spPr/>
        <p:txBody>
          <a:bodyPr/>
          <a:lstStyle/>
          <a:p>
            <a:fld id="{48A6270F-BAFB-DC40-AA53-0BBF91A6A4A5}" type="slidenum">
              <a:rPr lang="en-US" smtClean="0"/>
              <a:t>20</a:t>
            </a:fld>
            <a:endParaRPr lang="en-US"/>
          </a:p>
        </p:txBody>
      </p:sp>
    </p:spTree>
    <p:extLst>
      <p:ext uri="{BB962C8B-B14F-4D97-AF65-F5344CB8AC3E}">
        <p14:creationId xmlns:p14="http://schemas.microsoft.com/office/powerpoint/2010/main" val="2989273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Finally, we developed AI-CVD-ASCVD, a model for predicting atherosclerotic cardiovascular disease which significantly improved this disease prediction compared with PREVENT-ASCVD, the risk score recommended by the American Heart Association.</a:t>
            </a:r>
          </a:p>
        </p:txBody>
      </p:sp>
      <p:sp>
        <p:nvSpPr>
          <p:cNvPr id="4" name="Slide Number Placeholder 3"/>
          <p:cNvSpPr>
            <a:spLocks noGrp="1"/>
          </p:cNvSpPr>
          <p:nvPr>
            <p:ph type="sldNum" sz="quarter" idx="5"/>
          </p:nvPr>
        </p:nvSpPr>
        <p:spPr/>
        <p:txBody>
          <a:bodyPr/>
          <a:lstStyle/>
          <a:p>
            <a:fld id="{48A6270F-BAFB-DC40-AA53-0BBF91A6A4A5}" type="slidenum">
              <a:rPr lang="en-US" smtClean="0"/>
              <a:t>21</a:t>
            </a:fld>
            <a:endParaRPr lang="en-US"/>
          </a:p>
        </p:txBody>
      </p:sp>
    </p:spTree>
    <p:extLst>
      <p:ext uri="{BB962C8B-B14F-4D97-AF65-F5344CB8AC3E}">
        <p14:creationId xmlns:p14="http://schemas.microsoft.com/office/powerpoint/2010/main" val="2805992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Our results suggest that imaging biomarkers can provide better cardiovascular disease prediction compared with conventional cardiovascular risk factors and may help identify patients who would benefit most from targeted treatment and improved control of modifiable risk factors.</a:t>
            </a:r>
          </a:p>
        </p:txBody>
      </p:sp>
      <p:sp>
        <p:nvSpPr>
          <p:cNvPr id="4" name="Slide Number Placeholder 3"/>
          <p:cNvSpPr>
            <a:spLocks noGrp="1"/>
          </p:cNvSpPr>
          <p:nvPr>
            <p:ph type="sldNum" sz="quarter" idx="5"/>
          </p:nvPr>
        </p:nvSpPr>
        <p:spPr/>
        <p:txBody>
          <a:bodyPr/>
          <a:lstStyle/>
          <a:p>
            <a:fld id="{48A6270F-BAFB-DC40-AA53-0BBF91A6A4A5}" type="slidenum">
              <a:rPr lang="en-US" smtClean="0"/>
              <a:t>23</a:t>
            </a:fld>
            <a:endParaRPr lang="en-US"/>
          </a:p>
        </p:txBody>
      </p:sp>
    </p:spTree>
    <p:extLst>
      <p:ext uri="{BB962C8B-B14F-4D97-AF65-F5344CB8AC3E}">
        <p14:creationId xmlns:p14="http://schemas.microsoft.com/office/powerpoint/2010/main" val="1251504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AI-CVD is a platform designed to extract multiple cardiometabolic and systemic biomarkers from coronary artery calcium scans and other chest CT scans to improve cardiovascular disease prediction and prevention. These biomarkers include coronary artery calcification, </a:t>
            </a:r>
            <a:r>
              <a:rPr lang="en-US" b="1" dirty="0" err="1"/>
              <a:t>extracoronary</a:t>
            </a:r>
            <a:r>
              <a:rPr lang="en-US" b="1" dirty="0"/>
              <a:t> calcifications such as valvular and aortic calcification, cardiac chamber volumes and ratios, great vessel measurements, epicardial and visceral adiposity, liver fat, muscle volume and </a:t>
            </a:r>
            <a:r>
              <a:rPr lang="en-US" b="1" dirty="0" err="1"/>
              <a:t>myosteatosis</a:t>
            </a:r>
            <a:r>
              <a:rPr lang="en-US" b="1" dirty="0"/>
              <a:t>, bone mineral density, as well as lung abnormalities such as emphysema and fibrotic changes.</a:t>
            </a:r>
          </a:p>
        </p:txBody>
      </p:sp>
      <p:sp>
        <p:nvSpPr>
          <p:cNvPr id="4" name="Slide Number Placeholder 3"/>
          <p:cNvSpPr>
            <a:spLocks noGrp="1"/>
          </p:cNvSpPr>
          <p:nvPr>
            <p:ph type="sldNum" sz="quarter" idx="5"/>
          </p:nvPr>
        </p:nvSpPr>
        <p:spPr/>
        <p:txBody>
          <a:bodyPr/>
          <a:lstStyle/>
          <a:p>
            <a:fld id="{48A6270F-BAFB-DC40-AA53-0BBF91A6A4A5}" type="slidenum">
              <a:rPr lang="en-US" smtClean="0"/>
              <a:t>3</a:t>
            </a:fld>
            <a:endParaRPr lang="en-US"/>
          </a:p>
        </p:txBody>
      </p:sp>
    </p:spTree>
    <p:extLst>
      <p:ext uri="{BB962C8B-B14F-4D97-AF65-F5344CB8AC3E}">
        <p14:creationId xmlns:p14="http://schemas.microsoft.com/office/powerpoint/2010/main" val="1583119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FE0A8-42D7-1B85-5501-F375960B6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09E00-E098-AF1B-EEBE-9E9E3D53A5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8E139-9B0F-AEF5-5A24-EB7A746138AC}"/>
              </a:ext>
            </a:extLst>
          </p:cNvPr>
          <p:cNvSpPr>
            <a:spLocks noGrp="1"/>
          </p:cNvSpPr>
          <p:nvPr>
            <p:ph type="body" idx="1"/>
          </p:nvPr>
        </p:nvSpPr>
        <p:spPr/>
        <p:txBody>
          <a:bodyPr/>
          <a:lstStyle/>
          <a:p>
            <a:r>
              <a:rPr lang="en-US" b="1" dirty="0"/>
              <a:t>AI-CVD is a platform designed to extract multiple cardiometabolic and systemic biomarkers from coronary artery calcium scans to improve cardiovascular disease prediction and prevention. These biomarkers include coronary artery calcification, </a:t>
            </a:r>
            <a:r>
              <a:rPr lang="en-US" b="1" dirty="0" err="1"/>
              <a:t>extracoronary</a:t>
            </a:r>
            <a:r>
              <a:rPr lang="en-US" b="1" dirty="0"/>
              <a:t> calcifications such as valvular and aortic calcification, cardiac chamber volumes and ratios, great vessel measurements, epicardial and visceral adiposity, liver fat, muscle volume and </a:t>
            </a:r>
            <a:r>
              <a:rPr lang="en-US" b="1" dirty="0" err="1"/>
              <a:t>myosteatosis</a:t>
            </a:r>
            <a:r>
              <a:rPr lang="en-US" b="1" dirty="0"/>
              <a:t>, bone mineral density as well as lung abnormalities such as emphysema and fibrotic changes.</a:t>
            </a:r>
          </a:p>
        </p:txBody>
      </p:sp>
      <p:sp>
        <p:nvSpPr>
          <p:cNvPr id="4" name="Slide Number Placeholder 3">
            <a:extLst>
              <a:ext uri="{FF2B5EF4-FFF2-40B4-BE49-F238E27FC236}">
                <a16:creationId xmlns:a16="http://schemas.microsoft.com/office/drawing/2014/main" id="{6AF10BD9-FF39-148C-190C-854923A38DA7}"/>
              </a:ext>
            </a:extLst>
          </p:cNvPr>
          <p:cNvSpPr>
            <a:spLocks noGrp="1"/>
          </p:cNvSpPr>
          <p:nvPr>
            <p:ph type="sldNum" sz="quarter" idx="5"/>
          </p:nvPr>
        </p:nvSpPr>
        <p:spPr/>
        <p:txBody>
          <a:bodyPr/>
          <a:lstStyle/>
          <a:p>
            <a:fld id="{48A6270F-BAFB-DC40-AA53-0BBF91A6A4A5}" type="slidenum">
              <a:rPr lang="en-US" smtClean="0"/>
              <a:t>4</a:t>
            </a:fld>
            <a:endParaRPr lang="en-US"/>
          </a:p>
        </p:txBody>
      </p:sp>
    </p:spTree>
    <p:extLst>
      <p:ext uri="{BB962C8B-B14F-4D97-AF65-F5344CB8AC3E}">
        <p14:creationId xmlns:p14="http://schemas.microsoft.com/office/powerpoint/2010/main" val="2241694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14923-4FCA-5A4A-DF58-1C00F8A4A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941EC-2966-AD3C-274F-31DAFF71E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08835-5278-FB5D-D192-6977D4BF81A0}"/>
              </a:ext>
            </a:extLst>
          </p:cNvPr>
          <p:cNvSpPr>
            <a:spLocks noGrp="1"/>
          </p:cNvSpPr>
          <p:nvPr>
            <p:ph type="body" idx="1"/>
          </p:nvPr>
        </p:nvSpPr>
        <p:spPr/>
        <p:txBody>
          <a:bodyPr/>
          <a:lstStyle/>
          <a:p>
            <a:r>
              <a:rPr lang="en-US" b="1" dirty="0"/>
              <a:t>AI-CVD is a platform designed to extract multiple cardiometabolic and systemic biomarkers from coronary artery calcium scans to improve cardiovascular disease prediction and prevention. These biomarkers include coronary artery calcification, </a:t>
            </a:r>
            <a:r>
              <a:rPr lang="en-US" b="1" dirty="0" err="1"/>
              <a:t>extracoronary</a:t>
            </a:r>
            <a:r>
              <a:rPr lang="en-US" b="1" dirty="0"/>
              <a:t> calcifications such as valvular and aortic calcification, cardiac chamber volumes and ratios, great vessel measurements, epicardial and visceral adiposity, liver fat, muscle volume and </a:t>
            </a:r>
            <a:r>
              <a:rPr lang="en-US" b="1" dirty="0" err="1"/>
              <a:t>myosteatosis</a:t>
            </a:r>
            <a:r>
              <a:rPr lang="en-US" b="1" dirty="0"/>
              <a:t>, bone mineral density as well as lung abnormalities such as emphysema and fibrotic changes.</a:t>
            </a:r>
          </a:p>
        </p:txBody>
      </p:sp>
      <p:sp>
        <p:nvSpPr>
          <p:cNvPr id="4" name="Slide Number Placeholder 3">
            <a:extLst>
              <a:ext uri="{FF2B5EF4-FFF2-40B4-BE49-F238E27FC236}">
                <a16:creationId xmlns:a16="http://schemas.microsoft.com/office/drawing/2014/main" id="{29086E7B-7583-7CCB-7CD7-F5998BAD12D4}"/>
              </a:ext>
            </a:extLst>
          </p:cNvPr>
          <p:cNvSpPr>
            <a:spLocks noGrp="1"/>
          </p:cNvSpPr>
          <p:nvPr>
            <p:ph type="sldNum" sz="quarter" idx="5"/>
          </p:nvPr>
        </p:nvSpPr>
        <p:spPr/>
        <p:txBody>
          <a:bodyPr/>
          <a:lstStyle/>
          <a:p>
            <a:fld id="{48A6270F-BAFB-DC40-AA53-0BBF91A6A4A5}" type="slidenum">
              <a:rPr lang="en-US" smtClean="0"/>
              <a:t>5</a:t>
            </a:fld>
            <a:endParaRPr lang="en-US"/>
          </a:p>
        </p:txBody>
      </p:sp>
    </p:spTree>
    <p:extLst>
      <p:ext uri="{BB962C8B-B14F-4D97-AF65-F5344CB8AC3E}">
        <p14:creationId xmlns:p14="http://schemas.microsoft.com/office/powerpoint/2010/main" val="2589685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B724D-3055-7A95-048D-979BBE659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20B0D-630F-26CE-1DB1-4757053BD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F7DA4B-933F-E46C-0297-68ECC508D52D}"/>
              </a:ext>
            </a:extLst>
          </p:cNvPr>
          <p:cNvSpPr>
            <a:spLocks noGrp="1"/>
          </p:cNvSpPr>
          <p:nvPr>
            <p:ph type="body" idx="1"/>
          </p:nvPr>
        </p:nvSpPr>
        <p:spPr/>
        <p:txBody>
          <a:bodyPr/>
          <a:lstStyle/>
          <a:p>
            <a:r>
              <a:rPr lang="en-US" b="1" dirty="0"/>
              <a:t>AI-CVD is a platform designed to extract multiple cardiometabolic and systemic biomarkers from coronary artery calcium scans to improve cardiovascular disease prediction and prevention. These biomarkers include coronary artery calcification, </a:t>
            </a:r>
            <a:r>
              <a:rPr lang="en-US" b="1" dirty="0" err="1"/>
              <a:t>extracoronary</a:t>
            </a:r>
            <a:r>
              <a:rPr lang="en-US" b="1" dirty="0"/>
              <a:t> calcifications such as valvular and aortic calcification, cardiac chamber volumes and ratios, great vessel measurements, epicardial and visceral adiposity, liver fat, muscle volume and </a:t>
            </a:r>
            <a:r>
              <a:rPr lang="en-US" b="1" dirty="0" err="1"/>
              <a:t>myosteatosis</a:t>
            </a:r>
            <a:r>
              <a:rPr lang="en-US" b="1" dirty="0"/>
              <a:t>, bone mineral density as well as lung abnormalities such as emphysema and fibrotic changes.</a:t>
            </a:r>
          </a:p>
        </p:txBody>
      </p:sp>
      <p:sp>
        <p:nvSpPr>
          <p:cNvPr id="4" name="Slide Number Placeholder 3">
            <a:extLst>
              <a:ext uri="{FF2B5EF4-FFF2-40B4-BE49-F238E27FC236}">
                <a16:creationId xmlns:a16="http://schemas.microsoft.com/office/drawing/2014/main" id="{9CCBD5D8-EBDF-B592-330F-A16289DE8FEB}"/>
              </a:ext>
            </a:extLst>
          </p:cNvPr>
          <p:cNvSpPr>
            <a:spLocks noGrp="1"/>
          </p:cNvSpPr>
          <p:nvPr>
            <p:ph type="sldNum" sz="quarter" idx="5"/>
          </p:nvPr>
        </p:nvSpPr>
        <p:spPr/>
        <p:txBody>
          <a:bodyPr/>
          <a:lstStyle/>
          <a:p>
            <a:fld id="{48A6270F-BAFB-DC40-AA53-0BBF91A6A4A5}" type="slidenum">
              <a:rPr lang="en-US" smtClean="0"/>
              <a:t>6</a:t>
            </a:fld>
            <a:endParaRPr lang="en-US"/>
          </a:p>
        </p:txBody>
      </p:sp>
    </p:spTree>
    <p:extLst>
      <p:ext uri="{BB962C8B-B14F-4D97-AF65-F5344CB8AC3E}">
        <p14:creationId xmlns:p14="http://schemas.microsoft.com/office/powerpoint/2010/main" val="2105017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457C4-3179-77F0-E386-5C31896ED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7ACE5-6E53-411A-DE0D-254634843C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1973A-7AFD-2A96-17D2-A88625C5626C}"/>
              </a:ext>
            </a:extLst>
          </p:cNvPr>
          <p:cNvSpPr>
            <a:spLocks noGrp="1"/>
          </p:cNvSpPr>
          <p:nvPr>
            <p:ph type="body" idx="1"/>
          </p:nvPr>
        </p:nvSpPr>
        <p:spPr/>
        <p:txBody>
          <a:bodyPr/>
          <a:lstStyle/>
          <a:p>
            <a:r>
              <a:rPr lang="en-US" b="1" dirty="0"/>
              <a:t>AI-CVD is a platform designed to extract multiple cardiometabolic and systemic biomarkers from coronary artery calcium scans to improve cardiovascular disease prediction and prevention. These biomarkers include coronary artery calcification, </a:t>
            </a:r>
            <a:r>
              <a:rPr lang="en-US" b="1" dirty="0" err="1"/>
              <a:t>extracoronary</a:t>
            </a:r>
            <a:r>
              <a:rPr lang="en-US" b="1" dirty="0"/>
              <a:t> calcifications such as valvular and aortic calcification, cardiac chamber volumes and ratios, great vessel measurements, epicardial and visceral adiposity, liver fat, muscle volume and </a:t>
            </a:r>
            <a:r>
              <a:rPr lang="en-US" b="1" dirty="0" err="1"/>
              <a:t>myosteatosis</a:t>
            </a:r>
            <a:r>
              <a:rPr lang="en-US" b="1" dirty="0"/>
              <a:t>, bone mineral density as well as lung abnormalities such as emphysema and fibrotic changes.</a:t>
            </a:r>
          </a:p>
        </p:txBody>
      </p:sp>
      <p:sp>
        <p:nvSpPr>
          <p:cNvPr id="4" name="Slide Number Placeholder 3">
            <a:extLst>
              <a:ext uri="{FF2B5EF4-FFF2-40B4-BE49-F238E27FC236}">
                <a16:creationId xmlns:a16="http://schemas.microsoft.com/office/drawing/2014/main" id="{3ADF205F-D0FE-E572-D308-F0D27F89F4FA}"/>
              </a:ext>
            </a:extLst>
          </p:cNvPr>
          <p:cNvSpPr>
            <a:spLocks noGrp="1"/>
          </p:cNvSpPr>
          <p:nvPr>
            <p:ph type="sldNum" sz="quarter" idx="5"/>
          </p:nvPr>
        </p:nvSpPr>
        <p:spPr/>
        <p:txBody>
          <a:bodyPr/>
          <a:lstStyle/>
          <a:p>
            <a:fld id="{48A6270F-BAFB-DC40-AA53-0BBF91A6A4A5}" type="slidenum">
              <a:rPr lang="en-US" smtClean="0"/>
              <a:t>7</a:t>
            </a:fld>
            <a:endParaRPr lang="en-US"/>
          </a:p>
        </p:txBody>
      </p:sp>
    </p:spTree>
    <p:extLst>
      <p:ext uri="{BB962C8B-B14F-4D97-AF65-F5344CB8AC3E}">
        <p14:creationId xmlns:p14="http://schemas.microsoft.com/office/powerpoint/2010/main" val="2216504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DA6A-9DF3-A664-1F5F-3109C4F8A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84021-57E0-FE82-3959-0443070AA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3465A-DBB3-606E-8439-3619638491CC}"/>
              </a:ext>
            </a:extLst>
          </p:cNvPr>
          <p:cNvSpPr>
            <a:spLocks noGrp="1"/>
          </p:cNvSpPr>
          <p:nvPr>
            <p:ph type="body" idx="1"/>
          </p:nvPr>
        </p:nvSpPr>
        <p:spPr/>
        <p:txBody>
          <a:bodyPr/>
          <a:lstStyle/>
          <a:p>
            <a:r>
              <a:rPr lang="en-US" b="1" dirty="0"/>
              <a:t>AI-CVD is a platform designed to extract multiple cardiometabolic and systemic biomarkers from coronary artery calcium scans to improve cardiovascular disease prediction and prevention. These biomarkers include coronary artery calcification, </a:t>
            </a:r>
            <a:r>
              <a:rPr lang="en-US" b="1" dirty="0" err="1"/>
              <a:t>extracoronary</a:t>
            </a:r>
            <a:r>
              <a:rPr lang="en-US" b="1" dirty="0"/>
              <a:t> calcifications such as valvular and aortic calcification, cardiac chamber volumes and ratios, great vessel measurements, epicardial and visceral adiposity, liver fat, muscle volume and </a:t>
            </a:r>
            <a:r>
              <a:rPr lang="en-US" b="1" dirty="0" err="1"/>
              <a:t>myosteatosis</a:t>
            </a:r>
            <a:r>
              <a:rPr lang="en-US" b="1" dirty="0"/>
              <a:t>, bone mineral density, as well as lung abnormalities such as emphysema and fibrotic changes.</a:t>
            </a:r>
          </a:p>
        </p:txBody>
      </p:sp>
      <p:sp>
        <p:nvSpPr>
          <p:cNvPr id="4" name="Slide Number Placeholder 3">
            <a:extLst>
              <a:ext uri="{FF2B5EF4-FFF2-40B4-BE49-F238E27FC236}">
                <a16:creationId xmlns:a16="http://schemas.microsoft.com/office/drawing/2014/main" id="{5D58D295-CB99-056A-1F68-A69B91DA05F7}"/>
              </a:ext>
            </a:extLst>
          </p:cNvPr>
          <p:cNvSpPr>
            <a:spLocks noGrp="1"/>
          </p:cNvSpPr>
          <p:nvPr>
            <p:ph type="sldNum" sz="quarter" idx="5"/>
          </p:nvPr>
        </p:nvSpPr>
        <p:spPr/>
        <p:txBody>
          <a:bodyPr/>
          <a:lstStyle/>
          <a:p>
            <a:fld id="{48A6270F-BAFB-DC40-AA53-0BBF91A6A4A5}" type="slidenum">
              <a:rPr lang="en-US" smtClean="0"/>
              <a:t>8</a:t>
            </a:fld>
            <a:endParaRPr lang="en-US"/>
          </a:p>
        </p:txBody>
      </p:sp>
    </p:spTree>
    <p:extLst>
      <p:ext uri="{BB962C8B-B14F-4D97-AF65-F5344CB8AC3E}">
        <p14:creationId xmlns:p14="http://schemas.microsoft.com/office/powerpoint/2010/main" val="4279977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50000"/>
                  </a:schemeClr>
                </a:solidFill>
                <a:latin typeface="Roboto" panose="02000000000000000000" pitchFamily="2" charset="0"/>
                <a:ea typeface="Roboto" panose="02000000000000000000" pitchFamily="2" charset="0"/>
              </a:rPr>
              <a:t>What Is the Value of AI-CVD? </a:t>
            </a:r>
            <a:r>
              <a:rPr lang="en-US" b="1" dirty="0"/>
              <a:t>The concept behind AI-CVD is that imaging biomarkers may improve cardiovascular disease prediction beyond conventional risk factors. This concept is based on evidence from previous studies showing that coronary calcification may be a stronger predictor of coronary heart disease than dyslipidemia; cardiac chamber size may be more important than blood pressure for predicting heart failure; and liver adiposity may predict diabetes even in non-obese individuals with normal blood glucose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8A6270F-BAFB-DC40-AA53-0BBF91A6A4A5}" type="slidenum">
              <a:rPr lang="en-US" smtClean="0"/>
              <a:t>9</a:t>
            </a:fld>
            <a:endParaRPr lang="en-US"/>
          </a:p>
        </p:txBody>
      </p:sp>
    </p:spTree>
    <p:extLst>
      <p:ext uri="{BB962C8B-B14F-4D97-AF65-F5344CB8AC3E}">
        <p14:creationId xmlns:p14="http://schemas.microsoft.com/office/powerpoint/2010/main" val="550955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2F12C1-5943-E623-588C-D9EFC03DDEA8}"/>
              </a:ext>
            </a:extLst>
          </p:cNvPr>
          <p:cNvSpPr/>
          <p:nvPr userDrawn="1"/>
        </p:nvSpPr>
        <p:spPr>
          <a:xfrm>
            <a:off x="9518073" y="0"/>
            <a:ext cx="2673927" cy="9421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E8C6DE-8E4F-50D0-0F3E-819086C420E0}"/>
              </a:ext>
            </a:extLst>
          </p:cNvPr>
          <p:cNvSpPr>
            <a:spLocks noGrp="1"/>
          </p:cNvSpPr>
          <p:nvPr>
            <p:ph type="ctrTitle"/>
          </p:nvPr>
        </p:nvSpPr>
        <p:spPr>
          <a:xfrm>
            <a:off x="1524000" y="1822581"/>
            <a:ext cx="9144000" cy="2222645"/>
          </a:xfrm>
        </p:spPr>
        <p:txBody>
          <a:bodyPr anchor="ctr"/>
          <a:lstStyle>
            <a:lvl1pPr algn="ctr">
              <a:defRPr sz="6000">
                <a:solidFill>
                  <a:srgbClr val="20386A"/>
                </a:solidFill>
                <a:latin typeface="Arial Rounded MT Bold" panose="020F0704030504030204" pitchFamily="34"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FA66499-1F47-1FB8-BC8B-A7AC86AB0472}"/>
              </a:ext>
            </a:extLst>
          </p:cNvPr>
          <p:cNvSpPr>
            <a:spLocks noGrp="1"/>
          </p:cNvSpPr>
          <p:nvPr>
            <p:ph type="subTitle" idx="1"/>
          </p:nvPr>
        </p:nvSpPr>
        <p:spPr>
          <a:xfrm>
            <a:off x="1524000" y="4207581"/>
            <a:ext cx="9144000" cy="776500"/>
          </a:xfrm>
        </p:spPr>
        <p:txBody>
          <a:bodyPr anchor="ctr"/>
          <a:lstStyle>
            <a:lvl1pPr marL="0" indent="0" algn="ctr">
              <a:buNone/>
              <a:defRPr sz="2400">
                <a:latin typeface="Arial Rounded MT Bold" panose="020F070403050403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Rectangle 13">
            <a:extLst>
              <a:ext uri="{FF2B5EF4-FFF2-40B4-BE49-F238E27FC236}">
                <a16:creationId xmlns:a16="http://schemas.microsoft.com/office/drawing/2014/main" id="{3BC607AC-07A1-297E-88E6-2C9AC3037641}"/>
              </a:ext>
            </a:extLst>
          </p:cNvPr>
          <p:cNvSpPr/>
          <p:nvPr userDrawn="1"/>
        </p:nvSpPr>
        <p:spPr>
          <a:xfrm>
            <a:off x="0" y="0"/>
            <a:ext cx="2673927" cy="9421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7292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0BA43-C91E-B7AB-7DE7-6126F34CD7F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57425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CF5C15-5420-59A7-137B-413FB6CBE3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49810AD9-1A8B-85DF-418F-17DD42A51EC9}"/>
              </a:ext>
            </a:extLst>
          </p:cNvPr>
          <p:cNvCxnSpPr/>
          <p:nvPr userDrawn="1"/>
        </p:nvCxnSpPr>
        <p:spPr>
          <a:xfrm>
            <a:off x="1157978" y="961055"/>
            <a:ext cx="9841832"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55E60C-1A95-07F4-A189-308D5F8D53EB}"/>
              </a:ext>
            </a:extLst>
          </p:cNvPr>
          <p:cNvSpPr>
            <a:spLocks noGrp="1"/>
          </p:cNvSpPr>
          <p:nvPr>
            <p:ph type="title"/>
          </p:nvPr>
        </p:nvSpPr>
        <p:spPr>
          <a:xfrm>
            <a:off x="1948070" y="70594"/>
            <a:ext cx="7802217" cy="782541"/>
          </a:xfrm>
        </p:spPr>
        <p:txBody>
          <a:bodyPr/>
          <a:lstStyle/>
          <a:p>
            <a:r>
              <a:rPr lang="en-US"/>
              <a:t>Click to edit Master title style</a:t>
            </a:r>
          </a:p>
        </p:txBody>
      </p:sp>
    </p:spTree>
    <p:extLst>
      <p:ext uri="{BB962C8B-B14F-4D97-AF65-F5344CB8AC3E}">
        <p14:creationId xmlns:p14="http://schemas.microsoft.com/office/powerpoint/2010/main" val="3646777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9936B-5091-7E66-48B1-9D585A57F07D}"/>
              </a:ext>
            </a:extLst>
          </p:cNvPr>
          <p:cNvSpPr>
            <a:spLocks noGrp="1"/>
          </p:cNvSpPr>
          <p:nvPr>
            <p:ph type="body" idx="1"/>
          </p:nvPr>
        </p:nvSpPr>
        <p:spPr>
          <a:xfrm>
            <a:off x="831850" y="4589463"/>
            <a:ext cx="10515600" cy="1500187"/>
          </a:xfrm>
        </p:spPr>
        <p:txBody>
          <a:bodyPr anchor="ctr"/>
          <a:lstStyle>
            <a:lvl1pPr marL="0" indent="0" algn="l">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5" name="Straight Connector 4">
            <a:extLst>
              <a:ext uri="{FF2B5EF4-FFF2-40B4-BE49-F238E27FC236}">
                <a16:creationId xmlns:a16="http://schemas.microsoft.com/office/drawing/2014/main" id="{241120EB-A8A0-3AEC-DBE6-A0D7B75A24EF}"/>
              </a:ext>
            </a:extLst>
          </p:cNvPr>
          <p:cNvCxnSpPr>
            <a:cxnSpLocks/>
          </p:cNvCxnSpPr>
          <p:nvPr userDrawn="1"/>
        </p:nvCxnSpPr>
        <p:spPr>
          <a:xfrm>
            <a:off x="831850" y="4254862"/>
            <a:ext cx="10052460"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118C345-5ABA-2559-E76D-50711B638107}"/>
              </a:ext>
            </a:extLst>
          </p:cNvPr>
          <p:cNvSpPr>
            <a:spLocks noGrp="1"/>
          </p:cNvSpPr>
          <p:nvPr>
            <p:ph type="title"/>
          </p:nvPr>
        </p:nvSpPr>
        <p:spPr>
          <a:xfrm>
            <a:off x="831850" y="1709739"/>
            <a:ext cx="10515600" cy="2439474"/>
          </a:xfrm>
        </p:spPr>
        <p:txBody>
          <a:bodyPr anchor="ctr"/>
          <a:lstStyle>
            <a:lvl1pPr algn="ctr">
              <a:defRPr sz="6000">
                <a:solidFill>
                  <a:srgbClr val="20386A"/>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0F514FE6-3D05-93CB-5448-EA18E1127402}"/>
              </a:ext>
            </a:extLst>
          </p:cNvPr>
          <p:cNvCxnSpPr>
            <a:cxnSpLocks/>
          </p:cNvCxnSpPr>
          <p:nvPr userDrawn="1"/>
        </p:nvCxnSpPr>
        <p:spPr>
          <a:xfrm>
            <a:off x="831850" y="4338437"/>
            <a:ext cx="8302318"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D72526E-9D17-1767-7329-490576F6A4D6}"/>
              </a:ext>
            </a:extLst>
          </p:cNvPr>
          <p:cNvCxnSpPr>
            <a:cxnSpLocks/>
          </p:cNvCxnSpPr>
          <p:nvPr userDrawn="1"/>
        </p:nvCxnSpPr>
        <p:spPr>
          <a:xfrm>
            <a:off x="831850" y="4422011"/>
            <a:ext cx="6385027"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2652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492CBB-C02A-0358-7C53-93201276C3AC}"/>
              </a:ext>
            </a:extLst>
          </p:cNvPr>
          <p:cNvSpPr>
            <a:spLocks noGrp="1"/>
          </p:cNvSpPr>
          <p:nvPr>
            <p:ph sz="half" idx="1"/>
          </p:nvPr>
        </p:nvSpPr>
        <p:spPr>
          <a:xfrm>
            <a:off x="108857" y="1079175"/>
            <a:ext cx="5910944" cy="5647461"/>
          </a:xfrm>
        </p:spPr>
        <p:txBody>
          <a:bodyPr/>
          <a:lstStyle>
            <a:lvl1pPr indent="0">
              <a:lnSpc>
                <a:spcPct val="150000"/>
              </a:lnSpc>
              <a:spcBef>
                <a:spcPts val="600"/>
              </a:spcBef>
              <a:defRPr sz="1600"/>
            </a:lvl1pPr>
            <a:lvl2pPr indent="0">
              <a:lnSpc>
                <a:spcPct val="150000"/>
              </a:lnSpc>
              <a:spcBef>
                <a:spcPts val="600"/>
              </a:spcBef>
              <a:defRPr sz="1600"/>
            </a:lvl2pPr>
            <a:lvl3pPr indent="0">
              <a:lnSpc>
                <a:spcPct val="150000"/>
              </a:lnSpc>
              <a:spcBef>
                <a:spcPts val="600"/>
              </a:spcBef>
              <a:defRPr sz="1600"/>
            </a:lvl3pPr>
            <a:lvl4pPr indent="0">
              <a:lnSpc>
                <a:spcPct val="150000"/>
              </a:lnSpc>
              <a:spcBef>
                <a:spcPts val="600"/>
              </a:spcBef>
              <a:defRPr sz="1600"/>
            </a:lvl4pPr>
            <a:lvl5pPr indent="0">
              <a:lnSpc>
                <a:spcPct val="150000"/>
              </a:lnSpc>
              <a:spcBef>
                <a:spcPts val="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395BF8-4D2A-5D31-A780-9AD382274D88}"/>
              </a:ext>
            </a:extLst>
          </p:cNvPr>
          <p:cNvSpPr>
            <a:spLocks noGrp="1"/>
          </p:cNvSpPr>
          <p:nvPr>
            <p:ph sz="half" idx="2"/>
          </p:nvPr>
        </p:nvSpPr>
        <p:spPr>
          <a:xfrm>
            <a:off x="6172199" y="1079175"/>
            <a:ext cx="5910943" cy="5647455"/>
          </a:xfrm>
        </p:spPr>
        <p:txBody>
          <a:bodyPr/>
          <a:lstStyle>
            <a:lvl1pPr indent="0">
              <a:lnSpc>
                <a:spcPct val="150000"/>
              </a:lnSpc>
              <a:spcBef>
                <a:spcPts val="600"/>
              </a:spcBef>
              <a:defRPr sz="1600"/>
            </a:lvl1pPr>
            <a:lvl2pPr indent="0">
              <a:lnSpc>
                <a:spcPct val="150000"/>
              </a:lnSpc>
              <a:spcBef>
                <a:spcPts val="600"/>
              </a:spcBef>
              <a:defRPr sz="1600"/>
            </a:lvl2pPr>
            <a:lvl3pPr indent="0">
              <a:lnSpc>
                <a:spcPct val="150000"/>
              </a:lnSpc>
              <a:spcBef>
                <a:spcPts val="600"/>
              </a:spcBef>
              <a:defRPr sz="1600"/>
            </a:lvl3pPr>
            <a:lvl4pPr indent="0">
              <a:lnSpc>
                <a:spcPct val="150000"/>
              </a:lnSpc>
              <a:spcBef>
                <a:spcPts val="600"/>
              </a:spcBef>
              <a:defRPr sz="1600"/>
            </a:lvl4pPr>
            <a:lvl5pPr indent="0">
              <a:lnSpc>
                <a:spcPct val="150000"/>
              </a:lnSpc>
              <a:spcBef>
                <a:spcPts val="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1A711ED-541D-D6E1-EB40-B23A4661C633}"/>
              </a:ext>
            </a:extLst>
          </p:cNvPr>
          <p:cNvCxnSpPr/>
          <p:nvPr userDrawn="1"/>
        </p:nvCxnSpPr>
        <p:spPr>
          <a:xfrm>
            <a:off x="1157978" y="961055"/>
            <a:ext cx="9841832"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707E2EA-4185-1367-8B6C-051C40FA3D6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21601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6DBA2D-FA2E-B51C-595D-A17750712BDA}"/>
              </a:ext>
            </a:extLst>
          </p:cNvPr>
          <p:cNvSpPr>
            <a:spLocks noGrp="1"/>
          </p:cNvSpPr>
          <p:nvPr>
            <p:ph type="body" idx="1"/>
          </p:nvPr>
        </p:nvSpPr>
        <p:spPr>
          <a:xfrm>
            <a:off x="108858" y="1046682"/>
            <a:ext cx="5885542" cy="436885"/>
          </a:xfrm>
        </p:spPr>
        <p:txBody>
          <a:bodyPr anchor="ctr"/>
          <a:lstStyle>
            <a:lvl1pPr marL="0" indent="0" algn="ctr">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553CF2-B844-0EC5-F03A-3ABFD82689B2}"/>
              </a:ext>
            </a:extLst>
          </p:cNvPr>
          <p:cNvSpPr>
            <a:spLocks noGrp="1"/>
          </p:cNvSpPr>
          <p:nvPr>
            <p:ph sz="half" idx="2"/>
          </p:nvPr>
        </p:nvSpPr>
        <p:spPr>
          <a:xfrm>
            <a:off x="108857" y="1586705"/>
            <a:ext cx="5910944" cy="5129054"/>
          </a:xfrm>
        </p:spPr>
        <p:txBody>
          <a:bodyPr/>
          <a:lstStyle>
            <a:lvl1pPr indent="0">
              <a:lnSpc>
                <a:spcPct val="150000"/>
              </a:lnSpc>
              <a:spcBef>
                <a:spcPts val="600"/>
              </a:spcBef>
              <a:defRPr sz="1600"/>
            </a:lvl1pPr>
            <a:lvl2pPr indent="0">
              <a:lnSpc>
                <a:spcPct val="150000"/>
              </a:lnSpc>
              <a:spcBef>
                <a:spcPts val="600"/>
              </a:spcBef>
              <a:defRPr sz="1600"/>
            </a:lvl2pPr>
            <a:lvl3pPr indent="0">
              <a:lnSpc>
                <a:spcPct val="150000"/>
              </a:lnSpc>
              <a:spcBef>
                <a:spcPts val="600"/>
              </a:spcBef>
              <a:defRPr sz="1600"/>
            </a:lvl3pPr>
            <a:lvl4pPr indent="0">
              <a:lnSpc>
                <a:spcPct val="150000"/>
              </a:lnSpc>
              <a:spcBef>
                <a:spcPts val="600"/>
              </a:spcBef>
              <a:defRPr sz="1600"/>
            </a:lvl4pPr>
            <a:lvl5pPr indent="0">
              <a:lnSpc>
                <a:spcPct val="150000"/>
              </a:lnSpc>
              <a:spcBef>
                <a:spcPts val="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C7F4F37-5973-2A7C-4DD6-78ECD6F4AC3E}"/>
              </a:ext>
            </a:extLst>
          </p:cNvPr>
          <p:cNvSpPr>
            <a:spLocks noGrp="1"/>
          </p:cNvSpPr>
          <p:nvPr>
            <p:ph type="body" sz="quarter" idx="3"/>
          </p:nvPr>
        </p:nvSpPr>
        <p:spPr>
          <a:xfrm>
            <a:off x="6197603" y="1046682"/>
            <a:ext cx="5885540" cy="436885"/>
          </a:xfrm>
        </p:spPr>
        <p:txBody>
          <a:bodyPr anchor="ctr"/>
          <a:lstStyle>
            <a:lvl1pPr marL="0" indent="0" algn="ctr">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A154D3-71F8-2E6B-C7FF-34916900D9B7}"/>
              </a:ext>
            </a:extLst>
          </p:cNvPr>
          <p:cNvSpPr>
            <a:spLocks noGrp="1"/>
          </p:cNvSpPr>
          <p:nvPr>
            <p:ph sz="quarter" idx="4"/>
          </p:nvPr>
        </p:nvSpPr>
        <p:spPr>
          <a:xfrm>
            <a:off x="6172199" y="1586704"/>
            <a:ext cx="5910943" cy="5129047"/>
          </a:xfrm>
        </p:spPr>
        <p:txBody>
          <a:bodyPr/>
          <a:lstStyle>
            <a:lvl1pPr indent="0">
              <a:lnSpc>
                <a:spcPct val="150000"/>
              </a:lnSpc>
              <a:spcBef>
                <a:spcPts val="600"/>
              </a:spcBef>
              <a:defRPr sz="1600"/>
            </a:lvl1pPr>
            <a:lvl2pPr indent="0">
              <a:lnSpc>
                <a:spcPct val="150000"/>
              </a:lnSpc>
              <a:spcBef>
                <a:spcPts val="600"/>
              </a:spcBef>
              <a:defRPr sz="1600"/>
            </a:lvl2pPr>
            <a:lvl3pPr indent="0">
              <a:lnSpc>
                <a:spcPct val="150000"/>
              </a:lnSpc>
              <a:spcBef>
                <a:spcPts val="600"/>
              </a:spcBef>
              <a:defRPr sz="1600"/>
            </a:lvl3pPr>
            <a:lvl4pPr indent="0">
              <a:lnSpc>
                <a:spcPct val="150000"/>
              </a:lnSpc>
              <a:spcBef>
                <a:spcPts val="600"/>
              </a:spcBef>
              <a:defRPr sz="1600"/>
            </a:lvl4pPr>
            <a:lvl5pPr indent="0">
              <a:lnSpc>
                <a:spcPct val="150000"/>
              </a:lnSpc>
              <a:spcBef>
                <a:spcPts val="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077443EA-C91B-821C-2483-0667E2C8CA73}"/>
              </a:ext>
            </a:extLst>
          </p:cNvPr>
          <p:cNvCxnSpPr/>
          <p:nvPr userDrawn="1"/>
        </p:nvCxnSpPr>
        <p:spPr>
          <a:xfrm>
            <a:off x="1157978" y="961055"/>
            <a:ext cx="9841832"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EAA41F22-0D2C-A509-055C-192F6658314E}"/>
              </a:ext>
            </a:extLst>
          </p:cNvPr>
          <p:cNvSpPr>
            <a:spLocks noGrp="1"/>
          </p:cNvSpPr>
          <p:nvPr>
            <p:ph type="title"/>
          </p:nvPr>
        </p:nvSpPr>
        <p:spPr>
          <a:xfrm>
            <a:off x="1898374" y="70594"/>
            <a:ext cx="7971183" cy="782541"/>
          </a:xfrm>
        </p:spPr>
        <p:txBody>
          <a:bodyPr/>
          <a:lstStyle/>
          <a:p>
            <a:r>
              <a:rPr lang="en-US"/>
              <a:t>Click to edit Master title style</a:t>
            </a:r>
          </a:p>
        </p:txBody>
      </p:sp>
    </p:spTree>
    <p:extLst>
      <p:ext uri="{BB962C8B-B14F-4D97-AF65-F5344CB8AC3E}">
        <p14:creationId xmlns:p14="http://schemas.microsoft.com/office/powerpoint/2010/main" val="35540835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4A9CB50-A25D-BC66-10AE-AFB25789D55E}"/>
              </a:ext>
            </a:extLst>
          </p:cNvPr>
          <p:cNvCxnSpPr/>
          <p:nvPr userDrawn="1"/>
        </p:nvCxnSpPr>
        <p:spPr>
          <a:xfrm>
            <a:off x="1157978" y="961055"/>
            <a:ext cx="9841832"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1B26799A-C53B-53DA-CBCD-75AF06D7796D}"/>
              </a:ext>
            </a:extLst>
          </p:cNvPr>
          <p:cNvSpPr>
            <a:spLocks noGrp="1"/>
          </p:cNvSpPr>
          <p:nvPr>
            <p:ph type="title"/>
          </p:nvPr>
        </p:nvSpPr>
        <p:spPr>
          <a:xfrm>
            <a:off x="1888436" y="70594"/>
            <a:ext cx="7981122" cy="782541"/>
          </a:xfrm>
        </p:spPr>
        <p:txBody>
          <a:bodyPr/>
          <a:lstStyle/>
          <a:p>
            <a:r>
              <a:rPr lang="en-US"/>
              <a:t>Click to edit Master title style</a:t>
            </a:r>
          </a:p>
        </p:txBody>
      </p:sp>
    </p:spTree>
    <p:extLst>
      <p:ext uri="{BB962C8B-B14F-4D97-AF65-F5344CB8AC3E}">
        <p14:creationId xmlns:p14="http://schemas.microsoft.com/office/powerpoint/2010/main" val="23640435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739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4DE3492-680D-1C51-CEDE-67815EEC9F69}"/>
              </a:ext>
            </a:extLst>
          </p:cNvPr>
          <p:cNvCxnSpPr/>
          <p:nvPr userDrawn="1"/>
        </p:nvCxnSpPr>
        <p:spPr>
          <a:xfrm>
            <a:off x="1157978" y="961055"/>
            <a:ext cx="9841832"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0F2C464-25A8-A837-CADF-716788F4925C}"/>
              </a:ext>
            </a:extLst>
          </p:cNvPr>
          <p:cNvSpPr>
            <a:spLocks noGrp="1"/>
          </p:cNvSpPr>
          <p:nvPr>
            <p:ph type="body" sz="half" idx="2"/>
          </p:nvPr>
        </p:nvSpPr>
        <p:spPr>
          <a:xfrm>
            <a:off x="214314" y="1678796"/>
            <a:ext cx="3616006" cy="5016630"/>
          </a:xfrm>
          <a:ln w="19050">
            <a:solidFill>
              <a:schemeClr val="tx1"/>
            </a:solidFill>
          </a:ln>
        </p:spPr>
        <p:txBody>
          <a:bodyPr/>
          <a:lstStyle>
            <a:lvl1pPr marL="0" indent="0">
              <a:lnSpc>
                <a:spcPct val="15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Content Placeholder 11">
            <a:extLst>
              <a:ext uri="{FF2B5EF4-FFF2-40B4-BE49-F238E27FC236}">
                <a16:creationId xmlns:a16="http://schemas.microsoft.com/office/drawing/2014/main" id="{A553A438-0141-DD2D-CFC7-8803D1C5D2CD}"/>
              </a:ext>
            </a:extLst>
          </p:cNvPr>
          <p:cNvSpPr>
            <a:spLocks noGrp="1"/>
          </p:cNvSpPr>
          <p:nvPr>
            <p:ph sz="quarter" idx="13"/>
          </p:nvPr>
        </p:nvSpPr>
        <p:spPr>
          <a:xfrm>
            <a:off x="214313" y="1082675"/>
            <a:ext cx="3616007" cy="558800"/>
          </a:xfrm>
          <a:solidFill>
            <a:srgbClr val="A52C4E"/>
          </a:solidFill>
        </p:spPr>
        <p:txBody>
          <a:bodyPr anchor="ctr">
            <a:noAutofit/>
          </a:bodyPr>
          <a:lstStyle>
            <a:lvl1pPr algn="ctr">
              <a:buNone/>
              <a:defRPr sz="2400">
                <a:solidFill>
                  <a:schemeClr val="bg1"/>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609F0954-4777-EB89-4B13-8F1A069DF1D7}"/>
              </a:ext>
            </a:extLst>
          </p:cNvPr>
          <p:cNvSpPr>
            <a:spLocks noGrp="1"/>
          </p:cNvSpPr>
          <p:nvPr>
            <p:ph idx="1"/>
          </p:nvPr>
        </p:nvSpPr>
        <p:spPr>
          <a:xfrm>
            <a:off x="3972560" y="1082349"/>
            <a:ext cx="8110583" cy="5613077"/>
          </a:xfrm>
        </p:spPr>
        <p:txBody>
          <a:bodyPr/>
          <a:lstStyle>
            <a:lvl1pPr>
              <a:lnSpc>
                <a:spcPct val="150000"/>
              </a:lnSpc>
              <a:spcBef>
                <a:spcPts val="600"/>
              </a:spcBef>
              <a:defRPr sz="1600"/>
            </a:lvl1pPr>
            <a:lvl2pPr indent="0">
              <a:lnSpc>
                <a:spcPct val="150000"/>
              </a:lnSpc>
              <a:spcBef>
                <a:spcPts val="600"/>
              </a:spcBef>
              <a:defRPr sz="1600"/>
            </a:lvl2pPr>
            <a:lvl3pPr>
              <a:lnSpc>
                <a:spcPct val="150000"/>
              </a:lnSpc>
              <a:spcBef>
                <a:spcPts val="600"/>
              </a:spcBef>
              <a:defRPr sz="1600"/>
            </a:lvl3pPr>
            <a:lvl4pPr>
              <a:lnSpc>
                <a:spcPct val="150000"/>
              </a:lnSpc>
              <a:spcBef>
                <a:spcPts val="600"/>
              </a:spcBef>
              <a:defRPr sz="1600"/>
            </a:lvl4pPr>
            <a:lvl5pPr>
              <a:lnSpc>
                <a:spcPct val="150000"/>
              </a:lnSpc>
              <a:spcBef>
                <a:spcPts val="600"/>
              </a:spcBef>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1A839DB4-1229-C779-D3C5-ED43547759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62121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5F12326-5032-B8D0-8D9E-7A97178B87FD}"/>
              </a:ext>
            </a:extLst>
          </p:cNvPr>
          <p:cNvCxnSpPr/>
          <p:nvPr userDrawn="1"/>
        </p:nvCxnSpPr>
        <p:spPr>
          <a:xfrm>
            <a:off x="1157978" y="961055"/>
            <a:ext cx="9841832"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750C8F-3F6A-A6F2-C7E5-3158089DE218}"/>
              </a:ext>
            </a:extLst>
          </p:cNvPr>
          <p:cNvSpPr>
            <a:spLocks noGrp="1"/>
          </p:cNvSpPr>
          <p:nvPr>
            <p:ph idx="1"/>
          </p:nvPr>
        </p:nvSpPr>
        <p:spPr>
          <a:xfrm>
            <a:off x="3556001" y="1082349"/>
            <a:ext cx="8527142" cy="5537395"/>
          </a:xfrm>
        </p:spPr>
        <p:txBody>
          <a:bodyPr/>
          <a:lstStyle>
            <a:lvl1pPr>
              <a:lnSpc>
                <a:spcPct val="150000"/>
              </a:lnSpc>
              <a:spcBef>
                <a:spcPts val="600"/>
              </a:spcBef>
              <a:defRPr sz="1600"/>
            </a:lvl1pPr>
            <a:lvl2pPr indent="0">
              <a:lnSpc>
                <a:spcPct val="150000"/>
              </a:lnSpc>
              <a:spcBef>
                <a:spcPts val="600"/>
              </a:spcBef>
              <a:defRPr sz="1600"/>
            </a:lvl2pPr>
            <a:lvl3pPr>
              <a:lnSpc>
                <a:spcPct val="150000"/>
              </a:lnSpc>
              <a:spcBef>
                <a:spcPts val="600"/>
              </a:spcBef>
              <a:defRPr sz="1600"/>
            </a:lvl3pPr>
            <a:lvl4pPr>
              <a:lnSpc>
                <a:spcPct val="150000"/>
              </a:lnSpc>
              <a:spcBef>
                <a:spcPts val="600"/>
              </a:spcBef>
              <a:defRPr sz="1600"/>
            </a:lvl4pPr>
            <a:lvl5pPr>
              <a:lnSpc>
                <a:spcPct val="150000"/>
              </a:lnSpc>
              <a:spcBef>
                <a:spcPts val="600"/>
              </a:spcBef>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3">
            <a:extLst>
              <a:ext uri="{FF2B5EF4-FFF2-40B4-BE49-F238E27FC236}">
                <a16:creationId xmlns:a16="http://schemas.microsoft.com/office/drawing/2014/main" id="{49226239-9CDD-D9CC-E663-9C3E3AB3C237}"/>
              </a:ext>
            </a:extLst>
          </p:cNvPr>
          <p:cNvSpPr>
            <a:spLocks noGrp="1"/>
          </p:cNvSpPr>
          <p:nvPr>
            <p:ph type="body" sz="half" idx="14"/>
          </p:nvPr>
        </p:nvSpPr>
        <p:spPr>
          <a:xfrm>
            <a:off x="214314" y="4433477"/>
            <a:ext cx="3108007" cy="2126118"/>
          </a:xfrm>
          <a:ln w="19050">
            <a:solidFill>
              <a:schemeClr val="tx1"/>
            </a:solidFill>
          </a:ln>
        </p:spPr>
        <p:txBody>
          <a:bodyPr/>
          <a:lstStyle>
            <a:lvl1pPr marL="0" indent="0">
              <a:lnSpc>
                <a:spcPct val="15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11">
            <a:extLst>
              <a:ext uri="{FF2B5EF4-FFF2-40B4-BE49-F238E27FC236}">
                <a16:creationId xmlns:a16="http://schemas.microsoft.com/office/drawing/2014/main" id="{CBA117B8-4DA3-8823-ACE2-9A96F1528B62}"/>
              </a:ext>
            </a:extLst>
          </p:cNvPr>
          <p:cNvSpPr>
            <a:spLocks noGrp="1"/>
          </p:cNvSpPr>
          <p:nvPr>
            <p:ph sz="quarter" idx="15"/>
          </p:nvPr>
        </p:nvSpPr>
        <p:spPr>
          <a:xfrm>
            <a:off x="214314" y="3856015"/>
            <a:ext cx="3108008" cy="577457"/>
          </a:xfrm>
          <a:solidFill>
            <a:schemeClr val="accent2">
              <a:lumMod val="75000"/>
            </a:schemeClr>
          </a:solidFill>
        </p:spPr>
        <p:txBody>
          <a:bodyPr anchor="ctr">
            <a:noAutofit/>
          </a:bodyPr>
          <a:lstStyle>
            <a:lvl1pPr algn="ctr">
              <a:buNone/>
              <a:defRPr sz="2400">
                <a:solidFill>
                  <a:schemeClr val="bg1"/>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6" name="Text Placeholder 3">
            <a:extLst>
              <a:ext uri="{FF2B5EF4-FFF2-40B4-BE49-F238E27FC236}">
                <a16:creationId xmlns:a16="http://schemas.microsoft.com/office/drawing/2014/main" id="{BED32C93-CDD5-4447-EC7E-4419F11436AE}"/>
              </a:ext>
            </a:extLst>
          </p:cNvPr>
          <p:cNvSpPr>
            <a:spLocks noGrp="1"/>
          </p:cNvSpPr>
          <p:nvPr>
            <p:ph type="body" sz="half" idx="16"/>
          </p:nvPr>
        </p:nvSpPr>
        <p:spPr>
          <a:xfrm>
            <a:off x="214313" y="1620949"/>
            <a:ext cx="3108007" cy="2126118"/>
          </a:xfrm>
          <a:ln w="19050">
            <a:solidFill>
              <a:schemeClr val="tx1"/>
            </a:solidFill>
          </a:ln>
        </p:spPr>
        <p:txBody>
          <a:bodyPr/>
          <a:lstStyle>
            <a:lvl1pPr marL="0" indent="0">
              <a:lnSpc>
                <a:spcPct val="15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Content Placeholder 11">
            <a:extLst>
              <a:ext uri="{FF2B5EF4-FFF2-40B4-BE49-F238E27FC236}">
                <a16:creationId xmlns:a16="http://schemas.microsoft.com/office/drawing/2014/main" id="{8337570C-A77F-425E-906D-D861B5CA4234}"/>
              </a:ext>
            </a:extLst>
          </p:cNvPr>
          <p:cNvSpPr>
            <a:spLocks noGrp="1"/>
          </p:cNvSpPr>
          <p:nvPr>
            <p:ph sz="quarter" idx="17"/>
          </p:nvPr>
        </p:nvSpPr>
        <p:spPr>
          <a:xfrm>
            <a:off x="214313" y="1043487"/>
            <a:ext cx="3108008" cy="577455"/>
          </a:xfrm>
          <a:solidFill>
            <a:srgbClr val="A52C4E"/>
          </a:solidFill>
        </p:spPr>
        <p:txBody>
          <a:bodyPr anchor="ctr">
            <a:noAutofit/>
          </a:bodyPr>
          <a:lstStyle>
            <a:lvl1pPr algn="ctr">
              <a:buNone/>
              <a:defRPr sz="2400">
                <a:solidFill>
                  <a:schemeClr val="bg1"/>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12" name="Title 11">
            <a:extLst>
              <a:ext uri="{FF2B5EF4-FFF2-40B4-BE49-F238E27FC236}">
                <a16:creationId xmlns:a16="http://schemas.microsoft.com/office/drawing/2014/main" id="{4EED1428-3B20-42FF-DCAA-D42107C4F64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99576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E2708-BA27-AD20-77D5-5490672321CB}"/>
              </a:ext>
            </a:extLst>
          </p:cNvPr>
          <p:cNvSpPr>
            <a:spLocks noGrp="1"/>
          </p:cNvSpPr>
          <p:nvPr>
            <p:ph type="title"/>
          </p:nvPr>
        </p:nvSpPr>
        <p:spPr>
          <a:xfrm>
            <a:off x="1868558" y="131344"/>
            <a:ext cx="7951304" cy="78254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44EE9A-34C8-0955-3850-951453D46EB2}"/>
              </a:ext>
            </a:extLst>
          </p:cNvPr>
          <p:cNvSpPr>
            <a:spLocks noGrp="1"/>
          </p:cNvSpPr>
          <p:nvPr>
            <p:ph type="body" idx="1"/>
          </p:nvPr>
        </p:nvSpPr>
        <p:spPr>
          <a:xfrm>
            <a:off x="108857" y="1047133"/>
            <a:ext cx="11974286" cy="55124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HeartlungLogoWithSlogan.png">
            <a:extLst>
              <a:ext uri="{FF2B5EF4-FFF2-40B4-BE49-F238E27FC236}">
                <a16:creationId xmlns:a16="http://schemas.microsoft.com/office/drawing/2014/main" id="{762ECAFE-ECC5-0C46-F8AF-F42CF733E488}"/>
              </a:ext>
            </a:extLst>
          </p:cNvPr>
          <p:cNvPicPr>
            <a:picLocks noChangeAspect="1"/>
          </p:cNvPicPr>
          <p:nvPr userDrawn="1"/>
        </p:nvPicPr>
        <p:blipFill>
          <a:blip r:embed="rId12"/>
          <a:stretch>
            <a:fillRect/>
          </a:stretch>
        </p:blipFill>
        <p:spPr>
          <a:xfrm>
            <a:off x="9954522" y="232463"/>
            <a:ext cx="2083378" cy="580302"/>
          </a:xfrm>
          <a:prstGeom prst="rect">
            <a:avLst/>
          </a:prstGeom>
        </p:spPr>
      </p:pic>
      <p:pic>
        <p:nvPicPr>
          <p:cNvPr id="14" name="Picture 13">
            <a:extLst>
              <a:ext uri="{FF2B5EF4-FFF2-40B4-BE49-F238E27FC236}">
                <a16:creationId xmlns:a16="http://schemas.microsoft.com/office/drawing/2014/main" id="{2AF9438B-4820-13FC-AE50-A9230CD2509C}"/>
              </a:ext>
            </a:extLst>
          </p:cNvPr>
          <p:cNvPicPr>
            <a:picLocks noChangeAspect="1"/>
          </p:cNvPicPr>
          <p:nvPr userDrawn="1"/>
        </p:nvPicPr>
        <p:blipFill>
          <a:blip r:embed="rId13"/>
          <a:stretch>
            <a:fillRect/>
          </a:stretch>
        </p:blipFill>
        <p:spPr>
          <a:xfrm>
            <a:off x="154100" y="298405"/>
            <a:ext cx="1621113" cy="455159"/>
          </a:xfrm>
          <a:prstGeom prst="rect">
            <a:avLst/>
          </a:prstGeom>
        </p:spPr>
      </p:pic>
    </p:spTree>
    <p:extLst>
      <p:ext uri="{BB962C8B-B14F-4D97-AF65-F5344CB8AC3E}">
        <p14:creationId xmlns:p14="http://schemas.microsoft.com/office/powerpoint/2010/main" val="381959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00014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28823B-BC1D-92D6-A64E-EA408C549196}"/>
            </a:ext>
          </a:extLst>
        </p:cNvPr>
        <p:cNvGrpSpPr/>
        <p:nvPr/>
      </p:nvGrpSpPr>
      <p:grpSpPr>
        <a:xfrm>
          <a:off x="0" y="0"/>
          <a:ext cx="0" cy="0"/>
          <a:chOff x="0" y="0"/>
          <a:chExt cx="0" cy="0"/>
        </a:xfrm>
      </p:grpSpPr>
      <p:sp>
        <p:nvSpPr>
          <p:cNvPr id="3" name="Text 4">
            <a:extLst>
              <a:ext uri="{FF2B5EF4-FFF2-40B4-BE49-F238E27FC236}">
                <a16:creationId xmlns:a16="http://schemas.microsoft.com/office/drawing/2014/main" id="{35B5EC54-BF2B-1251-E23A-8F95C09B7DEF}"/>
              </a:ext>
            </a:extLst>
          </p:cNvPr>
          <p:cNvSpPr/>
          <p:nvPr/>
        </p:nvSpPr>
        <p:spPr>
          <a:xfrm>
            <a:off x="-200027" y="796990"/>
            <a:ext cx="12592051" cy="2357687"/>
          </a:xfrm>
          <a:prstGeom prst="rect">
            <a:avLst/>
          </a:prstGeom>
          <a:noFill/>
          <a:ln/>
        </p:spPr>
        <p:txBody>
          <a:bodyPr wrap="square" lIns="0" tIns="0" rIns="0" bIns="0" rtlCol="0" anchor="ctr">
            <a:normAutofit/>
          </a:bodyPr>
          <a:lstStyle/>
          <a:p>
            <a:pPr marL="0" indent="0" algn="ctr">
              <a:buNone/>
            </a:pPr>
            <a:r>
              <a:rPr lang="en-US" sz="11500" b="1" dirty="0">
                <a:solidFill>
                  <a:schemeClr val="accent1">
                    <a:lumMod val="50000"/>
                  </a:schemeClr>
                </a:solidFill>
                <a:latin typeface="Roboto" panose="02000000000000000000" pitchFamily="2" charset="0"/>
                <a:ea typeface="Roboto" panose="02000000000000000000" pitchFamily="2" charset="0"/>
              </a:rPr>
              <a:t>AI-CVD</a:t>
            </a:r>
            <a:endParaRPr lang="en-US" sz="11500" dirty="0">
              <a:solidFill>
                <a:schemeClr val="accent1">
                  <a:lumMod val="50000"/>
                </a:schemeClr>
              </a:solidFill>
              <a:latin typeface="Roboto" panose="02000000000000000000" pitchFamily="2" charset="0"/>
              <a:ea typeface="Roboto" panose="02000000000000000000" pitchFamily="2" charset="0"/>
            </a:endParaRPr>
          </a:p>
        </p:txBody>
      </p:sp>
      <p:sp>
        <p:nvSpPr>
          <p:cNvPr id="6" name="Text 5">
            <a:extLst>
              <a:ext uri="{FF2B5EF4-FFF2-40B4-BE49-F238E27FC236}">
                <a16:creationId xmlns:a16="http://schemas.microsoft.com/office/drawing/2014/main" id="{C220584E-141E-E4AE-9183-8BAAB506B6A0}"/>
              </a:ext>
            </a:extLst>
          </p:cNvPr>
          <p:cNvSpPr/>
          <p:nvPr/>
        </p:nvSpPr>
        <p:spPr>
          <a:xfrm>
            <a:off x="679132" y="2770629"/>
            <a:ext cx="11426190" cy="932695"/>
          </a:xfrm>
          <a:prstGeom prst="rect">
            <a:avLst/>
          </a:prstGeom>
          <a:noFill/>
          <a:ln/>
        </p:spPr>
        <p:txBody>
          <a:bodyPr wrap="square" lIns="0" tIns="0" rIns="0" bIns="0" rtlCol="0" anchor="ctr">
            <a:normAutofit/>
          </a:bodyPr>
          <a:lstStyle/>
          <a:p>
            <a:pPr algn="ctr"/>
            <a:r>
              <a:rPr lang="en-US" sz="2800" b="1" dirty="0">
                <a:solidFill>
                  <a:srgbClr val="C00000"/>
                </a:solidFill>
                <a:latin typeface="Roboto" panose="02000000000000000000" pitchFamily="2" charset="0"/>
                <a:ea typeface="Roboto" panose="02000000000000000000" pitchFamily="2" charset="0"/>
              </a:rPr>
              <a:t>AI-Enabled Cardiovascular Disease Risk Assessment Engine Based on Coronary Artery Calcium (CAC) and Chest CT Scans </a:t>
            </a:r>
          </a:p>
        </p:txBody>
      </p:sp>
      <p:sp>
        <p:nvSpPr>
          <p:cNvPr id="8" name="Text 7">
            <a:extLst>
              <a:ext uri="{FF2B5EF4-FFF2-40B4-BE49-F238E27FC236}">
                <a16:creationId xmlns:a16="http://schemas.microsoft.com/office/drawing/2014/main" id="{3F1C67BD-1231-8353-ED1F-1F8E7E288EF6}"/>
              </a:ext>
            </a:extLst>
          </p:cNvPr>
          <p:cNvSpPr/>
          <p:nvPr/>
        </p:nvSpPr>
        <p:spPr>
          <a:xfrm>
            <a:off x="975357" y="3983403"/>
            <a:ext cx="10241280" cy="938043"/>
          </a:xfrm>
          <a:prstGeom prst="rect">
            <a:avLst/>
          </a:prstGeom>
          <a:noFill/>
          <a:ln/>
        </p:spPr>
        <p:txBody>
          <a:bodyPr wrap="square" lIns="0" tIns="0" rIns="0" bIns="0" rtlCol="0" anchor="ctr">
            <a:normAutofit/>
          </a:bodyPr>
          <a:lstStyle/>
          <a:p>
            <a:pPr marL="0" marR="0" algn="ctr"/>
            <a:r>
              <a:rPr lang="en-US" sz="2000" b="1" dirty="0">
                <a:solidFill>
                  <a:schemeClr val="accent1">
                    <a:lumMod val="50000"/>
                  </a:schemeClr>
                </a:solidFill>
                <a:effectLst/>
                <a:latin typeface="Roboto" panose="02000000000000000000" pitchFamily="2" charset="0"/>
                <a:ea typeface="Roboto" panose="02000000000000000000" pitchFamily="2" charset="0"/>
              </a:rPr>
              <a:t>Dr. Seyed Reza Mirjalili, MD</a:t>
            </a:r>
          </a:p>
        </p:txBody>
      </p:sp>
      <p:sp>
        <p:nvSpPr>
          <p:cNvPr id="23" name="Text 7">
            <a:extLst>
              <a:ext uri="{FF2B5EF4-FFF2-40B4-BE49-F238E27FC236}">
                <a16:creationId xmlns:a16="http://schemas.microsoft.com/office/drawing/2014/main" id="{7A2F6B9E-0559-7CB2-954E-DD87C9A53837}"/>
              </a:ext>
            </a:extLst>
          </p:cNvPr>
          <p:cNvSpPr/>
          <p:nvPr/>
        </p:nvSpPr>
        <p:spPr>
          <a:xfrm>
            <a:off x="382902" y="4626453"/>
            <a:ext cx="11426191" cy="1969787"/>
          </a:xfrm>
          <a:prstGeom prst="rect">
            <a:avLst/>
          </a:prstGeom>
          <a:noFill/>
          <a:ln/>
        </p:spPr>
        <p:txBody>
          <a:bodyPr wrap="square" lIns="0" tIns="0" rIns="0" bIns="0" rtlCol="0" anchor="ctr">
            <a:normAutofit/>
          </a:bodyPr>
          <a:lstStyle/>
          <a:p>
            <a:pPr marL="0" marR="0" algn="ctr"/>
            <a:r>
              <a:rPr lang="en-US" sz="2000" dirty="0">
                <a:solidFill>
                  <a:schemeClr val="accent1">
                    <a:lumMod val="50000"/>
                  </a:schemeClr>
                </a:solidFill>
                <a:effectLst/>
                <a:latin typeface="Roboto" panose="02000000000000000000" pitchFamily="2" charset="0"/>
                <a:ea typeface="Roboto" panose="02000000000000000000" pitchFamily="2" charset="0"/>
              </a:rPr>
              <a:t>Kyle Atlas, Anthony P. Reeves, Chenyu Zhang, Jakob </a:t>
            </a:r>
            <a:r>
              <a:rPr lang="en-US" sz="2000" dirty="0" err="1">
                <a:solidFill>
                  <a:schemeClr val="accent1">
                    <a:lumMod val="50000"/>
                  </a:schemeClr>
                </a:solidFill>
                <a:effectLst/>
                <a:latin typeface="Roboto" panose="02000000000000000000" pitchFamily="2" charset="0"/>
                <a:ea typeface="Roboto" panose="02000000000000000000" pitchFamily="2" charset="0"/>
              </a:rPr>
              <a:t>Wasserthal</a:t>
            </a:r>
            <a:r>
              <a:rPr lang="en-US" sz="2000" dirty="0">
                <a:solidFill>
                  <a:schemeClr val="accent1">
                    <a:lumMod val="50000"/>
                  </a:schemeClr>
                </a:solidFill>
                <a:effectLst/>
                <a:latin typeface="Roboto" panose="02000000000000000000" pitchFamily="2" charset="0"/>
                <a:ea typeface="Roboto" panose="02000000000000000000" pitchFamily="2" charset="0"/>
              </a:rPr>
              <a:t>, Amir Azimi, Ali Hashemi, </a:t>
            </a:r>
            <a:r>
              <a:rPr lang="en-US" sz="2000" dirty="0" err="1">
                <a:solidFill>
                  <a:schemeClr val="accent1">
                    <a:lumMod val="50000"/>
                  </a:schemeClr>
                </a:solidFill>
                <a:effectLst/>
                <a:latin typeface="Roboto" panose="02000000000000000000" pitchFamily="2" charset="0"/>
                <a:ea typeface="Roboto" panose="02000000000000000000" pitchFamily="2" charset="0"/>
              </a:rPr>
              <a:t>Mohammadhossein</a:t>
            </a:r>
            <a:r>
              <a:rPr lang="en-US" sz="2000" dirty="0">
                <a:solidFill>
                  <a:schemeClr val="accent1">
                    <a:lumMod val="50000"/>
                  </a:schemeClr>
                </a:solidFill>
                <a:effectLst/>
                <a:latin typeface="Roboto" panose="02000000000000000000" pitchFamily="2" charset="0"/>
                <a:ea typeface="Roboto" panose="02000000000000000000" pitchFamily="2" charset="0"/>
              </a:rPr>
              <a:t> </a:t>
            </a:r>
            <a:r>
              <a:rPr lang="en-US" sz="2000" dirty="0" err="1">
                <a:solidFill>
                  <a:schemeClr val="accent1">
                    <a:lumMod val="50000"/>
                  </a:schemeClr>
                </a:solidFill>
                <a:effectLst/>
                <a:latin typeface="Roboto" panose="02000000000000000000" pitchFamily="2" charset="0"/>
                <a:ea typeface="Roboto" panose="02000000000000000000" pitchFamily="2" charset="0"/>
              </a:rPr>
              <a:t>Mozafarybazargany</a:t>
            </a:r>
            <a:r>
              <a:rPr lang="en-US" sz="2000" dirty="0">
                <a:solidFill>
                  <a:schemeClr val="accent1">
                    <a:lumMod val="50000"/>
                  </a:schemeClr>
                </a:solidFill>
                <a:effectLst/>
                <a:latin typeface="Roboto" panose="02000000000000000000" pitchFamily="2" charset="0"/>
                <a:ea typeface="Roboto" panose="02000000000000000000" pitchFamily="2" charset="0"/>
              </a:rPr>
              <a:t>, Amir Ghaffari </a:t>
            </a:r>
            <a:r>
              <a:rPr lang="en-US" sz="2000" dirty="0" err="1">
                <a:solidFill>
                  <a:schemeClr val="accent1">
                    <a:lumMod val="50000"/>
                  </a:schemeClr>
                </a:solidFill>
                <a:effectLst/>
                <a:latin typeface="Roboto" panose="02000000000000000000" pitchFamily="2" charset="0"/>
                <a:ea typeface="Roboto" panose="02000000000000000000" pitchFamily="2" charset="0"/>
              </a:rPr>
              <a:t>Jolfayi</a:t>
            </a:r>
            <a:r>
              <a:rPr lang="en-US" sz="2000" dirty="0">
                <a:solidFill>
                  <a:schemeClr val="accent1">
                    <a:lumMod val="50000"/>
                  </a:schemeClr>
                </a:solidFill>
                <a:effectLst/>
                <a:latin typeface="Roboto" panose="02000000000000000000" pitchFamily="2" charset="0"/>
                <a:ea typeface="Roboto" panose="02000000000000000000" pitchFamily="2" charset="0"/>
              </a:rPr>
              <a:t>, Alan Ricciuti, Thomas Atlas, Claudia I. Henschke, David F. </a:t>
            </a:r>
            <a:r>
              <a:rPr lang="en-US" sz="2000" dirty="0" err="1">
                <a:solidFill>
                  <a:schemeClr val="accent1">
                    <a:lumMod val="50000"/>
                  </a:schemeClr>
                </a:solidFill>
                <a:effectLst/>
                <a:latin typeface="Roboto" panose="02000000000000000000" pitchFamily="2" charset="0"/>
                <a:ea typeface="Roboto" panose="02000000000000000000" pitchFamily="2" charset="0"/>
              </a:rPr>
              <a:t>Yankelevitz</a:t>
            </a:r>
            <a:r>
              <a:rPr lang="en-US" sz="2000" dirty="0">
                <a:solidFill>
                  <a:schemeClr val="accent1">
                    <a:lumMod val="50000"/>
                  </a:schemeClr>
                </a:solidFill>
                <a:effectLst/>
                <a:latin typeface="Roboto" panose="02000000000000000000" pitchFamily="2" charset="0"/>
                <a:ea typeface="Roboto" panose="02000000000000000000" pitchFamily="2" charset="0"/>
              </a:rPr>
              <a:t>, Javier J. Zulueta, Wenjun Fan, Jeffrey </a:t>
            </a:r>
            <a:r>
              <a:rPr lang="en-US" sz="2000" dirty="0" err="1">
                <a:solidFill>
                  <a:schemeClr val="accent1">
                    <a:lumMod val="50000"/>
                  </a:schemeClr>
                </a:solidFill>
                <a:effectLst/>
                <a:latin typeface="Roboto" panose="02000000000000000000" pitchFamily="2" charset="0"/>
                <a:ea typeface="Roboto" panose="02000000000000000000" pitchFamily="2" charset="0"/>
              </a:rPr>
              <a:t>I.Mechanick</a:t>
            </a:r>
            <a:r>
              <a:rPr lang="en-US" sz="2000" dirty="0">
                <a:solidFill>
                  <a:schemeClr val="accent1">
                    <a:lumMod val="50000"/>
                  </a:schemeClr>
                </a:solidFill>
                <a:effectLst/>
                <a:latin typeface="Roboto" panose="02000000000000000000" pitchFamily="2" charset="0"/>
                <a:ea typeface="Roboto" panose="02000000000000000000" pitchFamily="2" charset="0"/>
              </a:rPr>
              <a:t>, Andrea </a:t>
            </a:r>
            <a:r>
              <a:rPr lang="en-US" sz="2000" dirty="0" err="1">
                <a:solidFill>
                  <a:schemeClr val="accent1">
                    <a:lumMod val="50000"/>
                  </a:schemeClr>
                </a:solidFill>
                <a:effectLst/>
                <a:latin typeface="Roboto" panose="02000000000000000000" pitchFamily="2" charset="0"/>
                <a:ea typeface="Roboto" panose="02000000000000000000" pitchFamily="2" charset="0"/>
              </a:rPr>
              <a:t>D.Branch</a:t>
            </a:r>
            <a:r>
              <a:rPr lang="en-US" sz="2000" dirty="0">
                <a:solidFill>
                  <a:schemeClr val="accent1">
                    <a:lumMod val="50000"/>
                  </a:schemeClr>
                </a:solidFill>
                <a:effectLst/>
                <a:latin typeface="Roboto" panose="02000000000000000000" pitchFamily="2" charset="0"/>
                <a:ea typeface="Roboto" panose="02000000000000000000" pitchFamily="2" charset="0"/>
              </a:rPr>
              <a:t>, Khurram Nasir, Zahi Fayad, Michael V. McConnell, Jamal </a:t>
            </a:r>
            <a:r>
              <a:rPr lang="en-US" sz="2000" dirty="0" err="1">
                <a:solidFill>
                  <a:schemeClr val="accent1">
                    <a:lumMod val="50000"/>
                  </a:schemeClr>
                </a:solidFill>
                <a:effectLst/>
                <a:latin typeface="Roboto" panose="02000000000000000000" pitchFamily="2" charset="0"/>
                <a:ea typeface="Roboto" panose="02000000000000000000" pitchFamily="2" charset="0"/>
              </a:rPr>
              <a:t>S.Rana</a:t>
            </a:r>
            <a:r>
              <a:rPr lang="en-US" sz="2000" dirty="0">
                <a:solidFill>
                  <a:schemeClr val="accent1">
                    <a:lumMod val="50000"/>
                  </a:schemeClr>
                </a:solidFill>
                <a:effectLst/>
                <a:latin typeface="Roboto" panose="02000000000000000000" pitchFamily="2" charset="0"/>
                <a:ea typeface="Roboto" panose="02000000000000000000" pitchFamily="2" charset="0"/>
              </a:rPr>
              <a:t>, </a:t>
            </a:r>
            <a:r>
              <a:rPr lang="en-US" sz="2000" dirty="0" err="1">
                <a:solidFill>
                  <a:schemeClr val="accent1">
                    <a:lumMod val="50000"/>
                  </a:schemeClr>
                </a:solidFill>
                <a:effectLst/>
                <a:latin typeface="Roboto" panose="02000000000000000000" pitchFamily="2" charset="0"/>
                <a:ea typeface="Roboto" panose="02000000000000000000" pitchFamily="2" charset="0"/>
              </a:rPr>
              <a:t>Rozemarijn</a:t>
            </a:r>
            <a:r>
              <a:rPr lang="en-US" sz="2000" dirty="0">
                <a:solidFill>
                  <a:schemeClr val="accent1">
                    <a:lumMod val="50000"/>
                  </a:schemeClr>
                </a:solidFill>
                <a:effectLst/>
                <a:latin typeface="Roboto" panose="02000000000000000000" pitchFamily="2" charset="0"/>
                <a:ea typeface="Roboto" panose="02000000000000000000" pitchFamily="2" charset="0"/>
              </a:rPr>
              <a:t> </a:t>
            </a:r>
            <a:r>
              <a:rPr lang="en-US" sz="2000" dirty="0" err="1">
                <a:solidFill>
                  <a:schemeClr val="accent1">
                    <a:lumMod val="50000"/>
                  </a:schemeClr>
                </a:solidFill>
                <a:effectLst/>
                <a:latin typeface="Roboto" panose="02000000000000000000" pitchFamily="2" charset="0"/>
                <a:ea typeface="Roboto" panose="02000000000000000000" pitchFamily="2" charset="0"/>
              </a:rPr>
              <a:t>Vliegenthart</a:t>
            </a:r>
            <a:r>
              <a:rPr lang="en-US" sz="2000" dirty="0">
                <a:solidFill>
                  <a:schemeClr val="accent1">
                    <a:lumMod val="50000"/>
                  </a:schemeClr>
                </a:solidFill>
                <a:effectLst/>
                <a:latin typeface="Roboto" panose="02000000000000000000" pitchFamily="2" charset="0"/>
                <a:ea typeface="Roboto" panose="02000000000000000000" pitchFamily="2" charset="0"/>
              </a:rPr>
              <a:t>, David J. Maron, Jagat Narula, Matthew J. Budoff, Roxana Mehran, Kim A. Williams, </a:t>
            </a:r>
            <a:r>
              <a:rPr lang="en-US" sz="2000" dirty="0" err="1">
                <a:solidFill>
                  <a:schemeClr val="accent1">
                    <a:lumMod val="50000"/>
                  </a:schemeClr>
                </a:solidFill>
                <a:effectLst/>
                <a:latin typeface="Roboto" panose="02000000000000000000" pitchFamily="2" charset="0"/>
                <a:ea typeface="Roboto" panose="02000000000000000000" pitchFamily="2" charset="0"/>
              </a:rPr>
              <a:t>Predimon</a:t>
            </a:r>
            <a:r>
              <a:rPr lang="en-US" sz="2000" dirty="0">
                <a:solidFill>
                  <a:schemeClr val="accent1">
                    <a:lumMod val="50000"/>
                  </a:schemeClr>
                </a:solidFill>
                <a:effectLst/>
                <a:latin typeface="Roboto" panose="02000000000000000000" pitchFamily="2" charset="0"/>
                <a:ea typeface="Roboto" panose="02000000000000000000" pitchFamily="2" charset="0"/>
              </a:rPr>
              <a:t> K. Shah, Oren Mechanic, Arthur S Agatston, Robert </a:t>
            </a:r>
            <a:r>
              <a:rPr lang="en-US" sz="2000" dirty="0" err="1">
                <a:solidFill>
                  <a:schemeClr val="accent1">
                    <a:lumMod val="50000"/>
                  </a:schemeClr>
                </a:solidFill>
                <a:effectLst/>
                <a:latin typeface="Roboto" panose="02000000000000000000" pitchFamily="2" charset="0"/>
                <a:ea typeface="Roboto" panose="02000000000000000000" pitchFamily="2" charset="0"/>
              </a:rPr>
              <a:t>A.Kloner</a:t>
            </a:r>
            <a:r>
              <a:rPr lang="en-US" sz="2000" dirty="0">
                <a:solidFill>
                  <a:schemeClr val="accent1">
                    <a:lumMod val="50000"/>
                  </a:schemeClr>
                </a:solidFill>
                <a:effectLst/>
                <a:latin typeface="Roboto" panose="02000000000000000000" pitchFamily="2" charset="0"/>
                <a:ea typeface="Roboto" panose="02000000000000000000" pitchFamily="2" charset="0"/>
              </a:rPr>
              <a:t>, Nathan D. Wong , Morteza </a:t>
            </a:r>
            <a:r>
              <a:rPr lang="en-US" sz="2000" dirty="0" err="1">
                <a:solidFill>
                  <a:schemeClr val="accent1">
                    <a:lumMod val="50000"/>
                  </a:schemeClr>
                </a:solidFill>
                <a:effectLst/>
                <a:latin typeface="Roboto" panose="02000000000000000000" pitchFamily="2" charset="0"/>
                <a:ea typeface="Roboto" panose="02000000000000000000" pitchFamily="2" charset="0"/>
              </a:rPr>
              <a:t>Naghavi</a:t>
            </a:r>
            <a:endParaRPr lang="en-US" sz="2000" dirty="0">
              <a:solidFill>
                <a:schemeClr val="accent1">
                  <a:lumMod val="50000"/>
                </a:schemeClr>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244964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D55FB3-6C75-EEB7-A3B2-86892AA38F84}"/>
              </a:ext>
            </a:extLst>
          </p:cNvPr>
          <p:cNvPicPr>
            <a:picLocks noChangeAspect="1"/>
          </p:cNvPicPr>
          <p:nvPr/>
        </p:nvPicPr>
        <p:blipFill>
          <a:blip r:embed="rId3"/>
          <a:stretch>
            <a:fillRect/>
          </a:stretch>
        </p:blipFill>
        <p:spPr>
          <a:xfrm>
            <a:off x="1332171" y="1046993"/>
            <a:ext cx="9527658" cy="5740413"/>
          </a:xfrm>
          <a:prstGeom prst="rect">
            <a:avLst/>
          </a:prstGeom>
          <a:noFill/>
        </p:spPr>
      </p:pic>
      <p:sp>
        <p:nvSpPr>
          <p:cNvPr id="3" name="Title 2">
            <a:extLst>
              <a:ext uri="{FF2B5EF4-FFF2-40B4-BE49-F238E27FC236}">
                <a16:creationId xmlns:a16="http://schemas.microsoft.com/office/drawing/2014/main" id="{3EA4AD47-BD14-9B75-4DD7-FF3E932BD6EC}"/>
              </a:ext>
            </a:extLst>
          </p:cNvPr>
          <p:cNvSpPr>
            <a:spLocks noGrp="1"/>
          </p:cNvSpPr>
          <p:nvPr>
            <p:ph type="title"/>
          </p:nvPr>
        </p:nvSpPr>
        <p:spPr>
          <a:xfrm>
            <a:off x="2194891" y="70594"/>
            <a:ext cx="7802217" cy="782541"/>
          </a:xfrm>
        </p:spPr>
        <p:txBody>
          <a:bodyPr anchor="ctr">
            <a:normAutofit fontScale="90000"/>
          </a:bodyPr>
          <a:lstStyle/>
          <a:p>
            <a:pPr algn="ctr"/>
            <a:r>
              <a:rPr lang="en-US" b="1" dirty="0"/>
              <a:t>AI-CVD vs </a:t>
            </a:r>
            <a:r>
              <a:rPr lang="en-US" b="1" dirty="0">
                <a:solidFill>
                  <a:srgbClr val="C00000"/>
                </a:solidFill>
              </a:rPr>
              <a:t>CVD </a:t>
            </a:r>
            <a:r>
              <a:rPr lang="en-US" b="1" dirty="0">
                <a:solidFill>
                  <a:schemeClr val="accent1">
                    <a:lumMod val="50000"/>
                  </a:schemeClr>
                </a:solidFill>
              </a:rPr>
              <a:t>risk factors</a:t>
            </a:r>
            <a:br>
              <a:rPr lang="en-US" b="1" dirty="0">
                <a:solidFill>
                  <a:schemeClr val="accent1">
                    <a:lumMod val="50000"/>
                  </a:schemeClr>
                </a:solidFill>
              </a:rPr>
            </a:br>
            <a:r>
              <a:rPr lang="en-US" sz="2700" b="1" dirty="0">
                <a:solidFill>
                  <a:schemeClr val="accent1">
                    <a:lumMod val="50000"/>
                  </a:schemeClr>
                </a:solidFill>
              </a:rPr>
              <a:t>Pooled MESA and FHS Study</a:t>
            </a:r>
            <a:endParaRPr lang="en-US" dirty="0">
              <a:solidFill>
                <a:schemeClr val="accent1">
                  <a:lumMod val="50000"/>
                </a:schemeClr>
              </a:solidFill>
            </a:endParaRPr>
          </a:p>
        </p:txBody>
      </p:sp>
    </p:spTree>
    <p:extLst>
      <p:ext uri="{BB962C8B-B14F-4D97-AF65-F5344CB8AC3E}">
        <p14:creationId xmlns:p14="http://schemas.microsoft.com/office/powerpoint/2010/main" val="29008051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CA084-9CE3-F33C-E7D0-F0E4B1E19DD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0AEFDD6-9C5C-7B87-FB55-519A8451FC8B}"/>
              </a:ext>
            </a:extLst>
          </p:cNvPr>
          <p:cNvPicPr>
            <a:picLocks noChangeAspect="1"/>
          </p:cNvPicPr>
          <p:nvPr/>
        </p:nvPicPr>
        <p:blipFill>
          <a:blip r:embed="rId3"/>
          <a:srcRect l="66395" t="52646"/>
          <a:stretch>
            <a:fillRect/>
          </a:stretch>
        </p:blipFill>
        <p:spPr>
          <a:xfrm>
            <a:off x="3021329" y="1291590"/>
            <a:ext cx="6149341" cy="5220902"/>
          </a:xfrm>
          <a:prstGeom prst="rect">
            <a:avLst/>
          </a:prstGeom>
          <a:noFill/>
        </p:spPr>
      </p:pic>
      <p:sp>
        <p:nvSpPr>
          <p:cNvPr id="3" name="Title 2">
            <a:extLst>
              <a:ext uri="{FF2B5EF4-FFF2-40B4-BE49-F238E27FC236}">
                <a16:creationId xmlns:a16="http://schemas.microsoft.com/office/drawing/2014/main" id="{C84079DA-17A2-5AD7-4672-83798C6A7EB8}"/>
              </a:ext>
            </a:extLst>
          </p:cNvPr>
          <p:cNvSpPr>
            <a:spLocks noGrp="1"/>
          </p:cNvSpPr>
          <p:nvPr>
            <p:ph type="title"/>
          </p:nvPr>
        </p:nvSpPr>
        <p:spPr>
          <a:xfrm>
            <a:off x="2194891" y="70594"/>
            <a:ext cx="7802217" cy="782541"/>
          </a:xfrm>
        </p:spPr>
        <p:txBody>
          <a:bodyPr anchor="ctr">
            <a:normAutofit fontScale="90000"/>
          </a:bodyPr>
          <a:lstStyle/>
          <a:p>
            <a:pPr algn="ctr"/>
            <a:r>
              <a:rPr lang="en-US" b="1" dirty="0"/>
              <a:t>AI-CVD vs </a:t>
            </a:r>
            <a:r>
              <a:rPr lang="en-US" b="1" dirty="0">
                <a:solidFill>
                  <a:srgbClr val="C00000"/>
                </a:solidFill>
              </a:rPr>
              <a:t>CVD</a:t>
            </a:r>
            <a:r>
              <a:rPr lang="en-US" b="1" dirty="0"/>
              <a:t> risk factors</a:t>
            </a:r>
            <a:br>
              <a:rPr lang="en-US" b="1" dirty="0"/>
            </a:br>
            <a:r>
              <a:rPr lang="en-US" sz="2700" b="1" dirty="0">
                <a:solidFill>
                  <a:schemeClr val="accent1">
                    <a:lumMod val="50000"/>
                  </a:schemeClr>
                </a:solidFill>
              </a:rPr>
              <a:t>Pooled MESA and FHS Study</a:t>
            </a:r>
            <a:endParaRPr lang="en-US" sz="2700" dirty="0">
              <a:solidFill>
                <a:schemeClr val="accent1">
                  <a:lumMod val="50000"/>
                </a:schemeClr>
              </a:solidFill>
            </a:endParaRPr>
          </a:p>
        </p:txBody>
      </p:sp>
    </p:spTree>
    <p:extLst>
      <p:ext uri="{BB962C8B-B14F-4D97-AF65-F5344CB8AC3E}">
        <p14:creationId xmlns:p14="http://schemas.microsoft.com/office/powerpoint/2010/main" val="13591618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D9A2E17-540C-A7D7-98C5-3E8ED500D734}"/>
              </a:ext>
            </a:extLst>
          </p:cNvPr>
          <p:cNvPicPr>
            <a:picLocks noGrp="1" noChangeAspect="1"/>
          </p:cNvPicPr>
          <p:nvPr>
            <p:ph idx="1"/>
          </p:nvPr>
        </p:nvPicPr>
        <p:blipFill>
          <a:blip r:embed="rId3"/>
          <a:srcRect t="7060"/>
          <a:stretch>
            <a:fillRect/>
          </a:stretch>
        </p:blipFill>
        <p:spPr>
          <a:xfrm>
            <a:off x="3605318" y="1002405"/>
            <a:ext cx="4981363" cy="5785001"/>
          </a:xfrm>
          <a:prstGeom prst="rect">
            <a:avLst/>
          </a:prstGeom>
        </p:spPr>
      </p:pic>
      <p:sp>
        <p:nvSpPr>
          <p:cNvPr id="4" name="Title 3">
            <a:extLst>
              <a:ext uri="{FF2B5EF4-FFF2-40B4-BE49-F238E27FC236}">
                <a16:creationId xmlns:a16="http://schemas.microsoft.com/office/drawing/2014/main" id="{46BAFFB5-5578-0BA1-1572-45C2B63DDE84}"/>
              </a:ext>
            </a:extLst>
          </p:cNvPr>
          <p:cNvSpPr>
            <a:spLocks noGrp="1"/>
          </p:cNvSpPr>
          <p:nvPr>
            <p:ph type="title"/>
          </p:nvPr>
        </p:nvSpPr>
        <p:spPr>
          <a:xfrm>
            <a:off x="2194890" y="70594"/>
            <a:ext cx="7802217" cy="782541"/>
          </a:xfrm>
        </p:spPr>
        <p:txBody>
          <a:bodyPr>
            <a:normAutofit fontScale="90000"/>
          </a:bodyPr>
          <a:lstStyle/>
          <a:p>
            <a:pPr algn="ctr"/>
            <a:r>
              <a:rPr lang="en-US" b="1" dirty="0">
                <a:solidFill>
                  <a:schemeClr val="accent1">
                    <a:lumMod val="50000"/>
                  </a:schemeClr>
                </a:solidFill>
              </a:rPr>
              <a:t>What Is the Value of AI-CVD?</a:t>
            </a:r>
            <a:br>
              <a:rPr lang="en-US" b="1" dirty="0">
                <a:solidFill>
                  <a:schemeClr val="accent1">
                    <a:lumMod val="50000"/>
                  </a:schemeClr>
                </a:solidFill>
              </a:rPr>
            </a:br>
            <a:r>
              <a:rPr lang="en-US" sz="2700" b="1" dirty="0">
                <a:solidFill>
                  <a:schemeClr val="accent1">
                    <a:lumMod val="50000"/>
                  </a:schemeClr>
                </a:solidFill>
                <a:latin typeface="Roboto" panose="02000000000000000000" pitchFamily="2" charset="0"/>
                <a:ea typeface="Roboto" panose="02000000000000000000" pitchFamily="2" charset="0"/>
              </a:rPr>
              <a:t>Pooled Cohort of MESA and FHS</a:t>
            </a:r>
            <a:r>
              <a:rPr lang="en-US" sz="2700" dirty="0">
                <a:solidFill>
                  <a:schemeClr val="accent1">
                    <a:lumMod val="50000"/>
                  </a:schemeClr>
                </a:solidFill>
              </a:rPr>
              <a:t> </a:t>
            </a:r>
          </a:p>
        </p:txBody>
      </p:sp>
    </p:spTree>
    <p:extLst>
      <p:ext uri="{BB962C8B-B14F-4D97-AF65-F5344CB8AC3E}">
        <p14:creationId xmlns:p14="http://schemas.microsoft.com/office/powerpoint/2010/main" val="35903376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F127D-0D56-DB66-87EB-49D971910B1E}"/>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3044A20-590F-23FD-8D86-F975C6C62B27}"/>
              </a:ext>
            </a:extLst>
          </p:cNvPr>
          <p:cNvPicPr>
            <a:picLocks noGrp="1" noChangeAspect="1"/>
          </p:cNvPicPr>
          <p:nvPr>
            <p:ph idx="1"/>
          </p:nvPr>
        </p:nvPicPr>
        <p:blipFill>
          <a:blip r:embed="rId3"/>
          <a:srcRect t="66096" b="13429"/>
          <a:stretch>
            <a:fillRect/>
          </a:stretch>
        </p:blipFill>
        <p:spPr>
          <a:xfrm>
            <a:off x="0" y="1986456"/>
            <a:ext cx="12118831" cy="3100551"/>
          </a:xfrm>
          <a:prstGeom prst="rect">
            <a:avLst/>
          </a:prstGeom>
        </p:spPr>
      </p:pic>
      <p:sp>
        <p:nvSpPr>
          <p:cNvPr id="4" name="Title 3">
            <a:extLst>
              <a:ext uri="{FF2B5EF4-FFF2-40B4-BE49-F238E27FC236}">
                <a16:creationId xmlns:a16="http://schemas.microsoft.com/office/drawing/2014/main" id="{5D94ADDC-8709-2EF9-6D76-346964CEED58}"/>
              </a:ext>
            </a:extLst>
          </p:cNvPr>
          <p:cNvSpPr>
            <a:spLocks noGrp="1"/>
          </p:cNvSpPr>
          <p:nvPr>
            <p:ph type="title"/>
          </p:nvPr>
        </p:nvSpPr>
        <p:spPr/>
        <p:txBody>
          <a:bodyPr>
            <a:normAutofit fontScale="90000"/>
          </a:bodyPr>
          <a:lstStyle/>
          <a:p>
            <a:pPr algn="ctr"/>
            <a:r>
              <a:rPr lang="en-US" b="1" dirty="0">
                <a:solidFill>
                  <a:schemeClr val="accent1">
                    <a:lumMod val="50000"/>
                  </a:schemeClr>
                </a:solidFill>
              </a:rPr>
              <a:t>What Is the Value of AI-CVD?</a:t>
            </a:r>
            <a:br>
              <a:rPr lang="en-US" b="1" dirty="0">
                <a:solidFill>
                  <a:schemeClr val="accent1">
                    <a:lumMod val="50000"/>
                  </a:schemeClr>
                </a:solidFill>
              </a:rPr>
            </a:br>
            <a:r>
              <a:rPr lang="en-US" sz="2700" b="1" dirty="0">
                <a:solidFill>
                  <a:schemeClr val="accent1">
                    <a:lumMod val="50000"/>
                  </a:schemeClr>
                </a:solidFill>
                <a:latin typeface="Roboto" panose="02000000000000000000" pitchFamily="2" charset="0"/>
                <a:ea typeface="Roboto" panose="02000000000000000000" pitchFamily="2" charset="0"/>
              </a:rPr>
              <a:t>Pooled Cohort of MESA and FHS</a:t>
            </a:r>
            <a:r>
              <a:rPr lang="en-US" sz="2700" dirty="0">
                <a:solidFill>
                  <a:schemeClr val="accent1">
                    <a:lumMod val="50000"/>
                  </a:schemeClr>
                </a:solidFill>
              </a:rPr>
              <a:t> </a:t>
            </a:r>
          </a:p>
        </p:txBody>
      </p:sp>
    </p:spTree>
    <p:extLst>
      <p:ext uri="{BB962C8B-B14F-4D97-AF65-F5344CB8AC3E}">
        <p14:creationId xmlns:p14="http://schemas.microsoft.com/office/powerpoint/2010/main" val="14790488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9B6D5-0E23-5D1B-810A-BE65B8A173A0}"/>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E255BDB-570E-BA1A-A018-E807C41960E5}"/>
              </a:ext>
            </a:extLst>
          </p:cNvPr>
          <p:cNvPicPr>
            <a:picLocks noGrp="1" noChangeAspect="1"/>
          </p:cNvPicPr>
          <p:nvPr>
            <p:ph idx="1"/>
          </p:nvPr>
        </p:nvPicPr>
        <p:blipFill>
          <a:blip r:embed="rId3"/>
          <a:srcRect t="7060" b="34072"/>
          <a:stretch>
            <a:fillRect/>
          </a:stretch>
        </p:blipFill>
        <p:spPr>
          <a:xfrm>
            <a:off x="2194891" y="1048256"/>
            <a:ext cx="7802217" cy="5739150"/>
          </a:xfrm>
          <a:prstGeom prst="rect">
            <a:avLst/>
          </a:prstGeom>
        </p:spPr>
      </p:pic>
      <p:sp>
        <p:nvSpPr>
          <p:cNvPr id="4" name="Title 3">
            <a:extLst>
              <a:ext uri="{FF2B5EF4-FFF2-40B4-BE49-F238E27FC236}">
                <a16:creationId xmlns:a16="http://schemas.microsoft.com/office/drawing/2014/main" id="{B5DDA1D4-FBD4-E3DB-B69A-1CB751830FDC}"/>
              </a:ext>
            </a:extLst>
          </p:cNvPr>
          <p:cNvSpPr>
            <a:spLocks noGrp="1"/>
          </p:cNvSpPr>
          <p:nvPr>
            <p:ph type="title"/>
          </p:nvPr>
        </p:nvSpPr>
        <p:spPr/>
        <p:txBody>
          <a:bodyPr>
            <a:normAutofit fontScale="90000"/>
          </a:bodyPr>
          <a:lstStyle/>
          <a:p>
            <a:pPr algn="ctr"/>
            <a:r>
              <a:rPr lang="en-US" b="1" dirty="0">
                <a:solidFill>
                  <a:schemeClr val="accent1">
                    <a:lumMod val="50000"/>
                  </a:schemeClr>
                </a:solidFill>
              </a:rPr>
              <a:t>What Is the Value of AI-CVD?</a:t>
            </a:r>
            <a:br>
              <a:rPr lang="en-US" b="1" dirty="0">
                <a:solidFill>
                  <a:schemeClr val="accent1">
                    <a:lumMod val="50000"/>
                  </a:schemeClr>
                </a:solidFill>
              </a:rPr>
            </a:br>
            <a:r>
              <a:rPr lang="en-US" sz="2700" b="1" dirty="0">
                <a:solidFill>
                  <a:schemeClr val="accent1">
                    <a:lumMod val="50000"/>
                  </a:schemeClr>
                </a:solidFill>
                <a:latin typeface="Roboto" panose="02000000000000000000" pitchFamily="2" charset="0"/>
                <a:ea typeface="Roboto" panose="02000000000000000000" pitchFamily="2" charset="0"/>
              </a:rPr>
              <a:t>Pooled Cohort of MESA and FHS</a:t>
            </a:r>
            <a:r>
              <a:rPr lang="en-US" sz="2700" dirty="0">
                <a:solidFill>
                  <a:schemeClr val="accent1">
                    <a:lumMod val="50000"/>
                  </a:schemeClr>
                </a:solidFill>
              </a:rPr>
              <a:t> </a:t>
            </a:r>
          </a:p>
        </p:txBody>
      </p:sp>
    </p:spTree>
    <p:extLst>
      <p:ext uri="{BB962C8B-B14F-4D97-AF65-F5344CB8AC3E}">
        <p14:creationId xmlns:p14="http://schemas.microsoft.com/office/powerpoint/2010/main" val="33680904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D03C61-A0EB-09CD-80D3-5DA79FC84E93}"/>
              </a:ext>
            </a:extLst>
          </p:cNvPr>
          <p:cNvSpPr>
            <a:spLocks noGrp="1"/>
          </p:cNvSpPr>
          <p:nvPr>
            <p:ph type="body" idx="1"/>
          </p:nvPr>
        </p:nvSpPr>
        <p:spPr/>
        <p:txBody>
          <a:bodyPr>
            <a:normAutofit lnSpcReduction="10000"/>
          </a:bodyPr>
          <a:lstStyle/>
          <a:p>
            <a:pPr algn="ctr"/>
            <a:r>
              <a:rPr lang="en-US" sz="3600" b="1" dirty="0">
                <a:solidFill>
                  <a:srgbClr val="C00000"/>
                </a:solidFill>
                <a:latin typeface="Roboto" panose="02000000000000000000" pitchFamily="2" charset="0"/>
                <a:ea typeface="Roboto" panose="02000000000000000000" pitchFamily="2" charset="0"/>
              </a:rPr>
              <a:t>By applying outcome-specific AI-CVD models designed to predict individual cardiovascular conditions</a:t>
            </a:r>
          </a:p>
        </p:txBody>
      </p:sp>
      <p:sp>
        <p:nvSpPr>
          <p:cNvPr id="3" name="Title 2">
            <a:extLst>
              <a:ext uri="{FF2B5EF4-FFF2-40B4-BE49-F238E27FC236}">
                <a16:creationId xmlns:a16="http://schemas.microsoft.com/office/drawing/2014/main" id="{93222075-5A82-F6D6-B121-18F8AB899CE7}"/>
              </a:ext>
            </a:extLst>
          </p:cNvPr>
          <p:cNvSpPr>
            <a:spLocks noGrp="1"/>
          </p:cNvSpPr>
          <p:nvPr>
            <p:ph type="title"/>
          </p:nvPr>
        </p:nvSpPr>
        <p:spPr/>
        <p:txBody>
          <a:bodyPr>
            <a:normAutofit fontScale="90000"/>
          </a:bodyPr>
          <a:lstStyle/>
          <a:p>
            <a:r>
              <a:rPr lang="en-US" b="1" dirty="0">
                <a:solidFill>
                  <a:schemeClr val="accent1">
                    <a:lumMod val="50000"/>
                  </a:schemeClr>
                </a:solidFill>
                <a:latin typeface="Roboto" panose="02000000000000000000" pitchFamily="2" charset="0"/>
                <a:ea typeface="Roboto" panose="02000000000000000000" pitchFamily="2" charset="0"/>
              </a:rPr>
              <a:t>How Can We Use These AI-CVD Biomarkers in Clinical Practice?</a:t>
            </a:r>
          </a:p>
        </p:txBody>
      </p:sp>
    </p:spTree>
    <p:extLst>
      <p:ext uri="{BB962C8B-B14F-4D97-AF65-F5344CB8AC3E}">
        <p14:creationId xmlns:p14="http://schemas.microsoft.com/office/powerpoint/2010/main" val="10735248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8A0AC68-0689-BACA-ABDE-42B5439EDA45}"/>
              </a:ext>
            </a:extLst>
          </p:cNvPr>
          <p:cNvPicPr>
            <a:picLocks noGrp="1" noChangeAspect="1"/>
          </p:cNvPicPr>
          <p:nvPr>
            <p:ph idx="1"/>
          </p:nvPr>
        </p:nvPicPr>
        <p:blipFill>
          <a:blip r:embed="rId3"/>
          <a:stretch>
            <a:fillRect/>
          </a:stretch>
        </p:blipFill>
        <p:spPr>
          <a:xfrm>
            <a:off x="2194891" y="998697"/>
            <a:ext cx="7802217" cy="5859303"/>
          </a:xfrm>
          <a:prstGeom prst="rect">
            <a:avLst/>
          </a:prstGeom>
        </p:spPr>
      </p:pic>
      <p:sp>
        <p:nvSpPr>
          <p:cNvPr id="3" name="Title 2">
            <a:extLst>
              <a:ext uri="{FF2B5EF4-FFF2-40B4-BE49-F238E27FC236}">
                <a16:creationId xmlns:a16="http://schemas.microsoft.com/office/drawing/2014/main" id="{E8840878-D677-DE17-E998-B2D64B62B30C}"/>
              </a:ext>
            </a:extLst>
          </p:cNvPr>
          <p:cNvSpPr>
            <a:spLocks noGrp="1"/>
          </p:cNvSpPr>
          <p:nvPr>
            <p:ph type="title"/>
          </p:nvPr>
        </p:nvSpPr>
        <p:spPr>
          <a:xfrm>
            <a:off x="2194891" y="81611"/>
            <a:ext cx="7802217" cy="782541"/>
          </a:xfrm>
        </p:spPr>
        <p:txBody>
          <a:bodyPr/>
          <a:lstStyle/>
          <a:p>
            <a:pPr algn="ctr"/>
            <a:r>
              <a:rPr lang="en-US" b="1" dirty="0">
                <a:solidFill>
                  <a:schemeClr val="accent1">
                    <a:lumMod val="50000"/>
                  </a:schemeClr>
                </a:solidFill>
                <a:latin typeface="Roboto" panose="02000000000000000000" pitchFamily="2" charset="0"/>
                <a:ea typeface="Roboto" panose="02000000000000000000" pitchFamily="2" charset="0"/>
              </a:rPr>
              <a:t>AI-CVD</a:t>
            </a:r>
            <a:r>
              <a:rPr lang="en-US" b="1" dirty="0">
                <a:latin typeface="Roboto" panose="02000000000000000000" pitchFamily="2" charset="0"/>
                <a:ea typeface="Roboto" panose="02000000000000000000" pitchFamily="2" charset="0"/>
              </a:rPr>
              <a:t> vs </a:t>
            </a:r>
            <a:r>
              <a:rPr lang="en-US" b="1" dirty="0">
                <a:solidFill>
                  <a:srgbClr val="C00000"/>
                </a:solidFill>
                <a:latin typeface="Roboto" panose="02000000000000000000" pitchFamily="2" charset="0"/>
                <a:ea typeface="Roboto" panose="02000000000000000000" pitchFamily="2" charset="0"/>
              </a:rPr>
              <a:t>CVD Risk Factors</a:t>
            </a:r>
          </a:p>
        </p:txBody>
      </p:sp>
    </p:spTree>
    <p:extLst>
      <p:ext uri="{BB962C8B-B14F-4D97-AF65-F5344CB8AC3E}">
        <p14:creationId xmlns:p14="http://schemas.microsoft.com/office/powerpoint/2010/main" val="3135875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60E15A4A-A799-0D8D-E514-CAC4A60D05A9}"/>
              </a:ext>
            </a:extLst>
          </p:cNvPr>
          <p:cNvSpPr>
            <a:spLocks noGrp="1"/>
          </p:cNvSpPr>
          <p:nvPr>
            <p:ph type="title"/>
          </p:nvPr>
        </p:nvSpPr>
        <p:spPr>
          <a:xfrm>
            <a:off x="2194889" y="78214"/>
            <a:ext cx="7802217" cy="782541"/>
          </a:xfrm>
        </p:spPr>
        <p:txBody>
          <a:bodyPr>
            <a:normAutofit fontScale="90000"/>
          </a:bodyPr>
          <a:lstStyle/>
          <a:p>
            <a:pPr algn="ctr"/>
            <a:r>
              <a:rPr lang="en-US" b="1" dirty="0">
                <a:solidFill>
                  <a:schemeClr val="accent1">
                    <a:lumMod val="50000"/>
                  </a:schemeClr>
                </a:solidFill>
                <a:latin typeface="Roboto" panose="02000000000000000000" pitchFamily="2" charset="0"/>
                <a:ea typeface="Roboto" panose="02000000000000000000" pitchFamily="2" charset="0"/>
              </a:rPr>
              <a:t>AI-CVD-HF vs </a:t>
            </a:r>
            <a:r>
              <a:rPr lang="en-US" b="1" dirty="0">
                <a:solidFill>
                  <a:srgbClr val="C00000"/>
                </a:solidFill>
                <a:latin typeface="Roboto" panose="02000000000000000000" pitchFamily="2" charset="0"/>
                <a:ea typeface="Roboto" panose="02000000000000000000" pitchFamily="2" charset="0"/>
              </a:rPr>
              <a:t>PREVENT-HF</a:t>
            </a:r>
            <a:br>
              <a:rPr lang="en-US" b="1" dirty="0">
                <a:solidFill>
                  <a:srgbClr val="C00000"/>
                </a:solidFill>
                <a:latin typeface="Roboto" panose="02000000000000000000" pitchFamily="2" charset="0"/>
                <a:ea typeface="Roboto" panose="02000000000000000000" pitchFamily="2" charset="0"/>
              </a:rPr>
            </a:br>
            <a:r>
              <a:rPr lang="en-US" sz="2700" b="1" dirty="0">
                <a:solidFill>
                  <a:schemeClr val="accent1">
                    <a:lumMod val="50000"/>
                  </a:schemeClr>
                </a:solidFill>
                <a:latin typeface="Roboto" panose="02000000000000000000" pitchFamily="2" charset="0"/>
                <a:ea typeface="Roboto" panose="02000000000000000000" pitchFamily="2" charset="0"/>
              </a:rPr>
              <a:t>Pooled Cohort of MESA and FHS</a:t>
            </a:r>
            <a:endParaRPr lang="en-US" b="1" dirty="0">
              <a:solidFill>
                <a:schemeClr val="accent1">
                  <a:lumMod val="50000"/>
                </a:schemeClr>
              </a:solidFill>
              <a:latin typeface="Roboto" panose="02000000000000000000" pitchFamily="2" charset="0"/>
              <a:ea typeface="Roboto" panose="02000000000000000000" pitchFamily="2" charset="0"/>
            </a:endParaRPr>
          </a:p>
        </p:txBody>
      </p:sp>
      <p:pic>
        <p:nvPicPr>
          <p:cNvPr id="12" name="Picture 11">
            <a:extLst>
              <a:ext uri="{FF2B5EF4-FFF2-40B4-BE49-F238E27FC236}">
                <a16:creationId xmlns:a16="http://schemas.microsoft.com/office/drawing/2014/main" id="{20756AB2-0933-1104-E5C6-DDDB86BE6D49}"/>
              </a:ext>
            </a:extLst>
          </p:cNvPr>
          <p:cNvPicPr>
            <a:picLocks noChangeAspect="1"/>
          </p:cNvPicPr>
          <p:nvPr/>
        </p:nvPicPr>
        <p:blipFill>
          <a:blip r:embed="rId3"/>
          <a:stretch>
            <a:fillRect/>
          </a:stretch>
        </p:blipFill>
        <p:spPr>
          <a:xfrm>
            <a:off x="11395087" y="5861671"/>
            <a:ext cx="770866" cy="996329"/>
          </a:xfrm>
          <a:prstGeom prst="rect">
            <a:avLst/>
          </a:prstGeom>
        </p:spPr>
      </p:pic>
      <p:pic>
        <p:nvPicPr>
          <p:cNvPr id="19" name="Picture 18">
            <a:extLst>
              <a:ext uri="{FF2B5EF4-FFF2-40B4-BE49-F238E27FC236}">
                <a16:creationId xmlns:a16="http://schemas.microsoft.com/office/drawing/2014/main" id="{9CBF4F7C-D44F-0B55-ED3B-FE4FC070163E}"/>
              </a:ext>
            </a:extLst>
          </p:cNvPr>
          <p:cNvPicPr>
            <a:picLocks noChangeAspect="1"/>
          </p:cNvPicPr>
          <p:nvPr/>
        </p:nvPicPr>
        <p:blipFill>
          <a:blip r:embed="rId4"/>
          <a:stretch>
            <a:fillRect/>
          </a:stretch>
        </p:blipFill>
        <p:spPr>
          <a:xfrm>
            <a:off x="1037775" y="1047133"/>
            <a:ext cx="10116447" cy="5732653"/>
          </a:xfrm>
          <a:prstGeom prst="rect">
            <a:avLst/>
          </a:prstGeom>
        </p:spPr>
      </p:pic>
    </p:spTree>
    <p:extLst>
      <p:ext uri="{BB962C8B-B14F-4D97-AF65-F5344CB8AC3E}">
        <p14:creationId xmlns:p14="http://schemas.microsoft.com/office/powerpoint/2010/main" val="15735167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71DFF-1136-BEBA-0ED1-F6A528E6DED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5D58513-2BDB-9248-DDCE-24824110DF61}"/>
              </a:ext>
            </a:extLst>
          </p:cNvPr>
          <p:cNvPicPr>
            <a:picLocks noChangeAspect="1"/>
          </p:cNvPicPr>
          <p:nvPr/>
        </p:nvPicPr>
        <p:blipFill>
          <a:blip r:embed="rId3"/>
          <a:stretch>
            <a:fillRect/>
          </a:stretch>
        </p:blipFill>
        <p:spPr>
          <a:xfrm>
            <a:off x="11395087" y="5861671"/>
            <a:ext cx="770866" cy="996329"/>
          </a:xfrm>
          <a:prstGeom prst="rect">
            <a:avLst/>
          </a:prstGeom>
        </p:spPr>
      </p:pic>
      <p:pic>
        <p:nvPicPr>
          <p:cNvPr id="19" name="Picture 18">
            <a:extLst>
              <a:ext uri="{FF2B5EF4-FFF2-40B4-BE49-F238E27FC236}">
                <a16:creationId xmlns:a16="http://schemas.microsoft.com/office/drawing/2014/main" id="{0E1129D9-4A0C-CA29-DAD4-5EE0165B085A}"/>
              </a:ext>
            </a:extLst>
          </p:cNvPr>
          <p:cNvPicPr>
            <a:picLocks noChangeAspect="1"/>
          </p:cNvPicPr>
          <p:nvPr/>
        </p:nvPicPr>
        <p:blipFill>
          <a:blip r:embed="rId4"/>
          <a:srcRect l="46686" t="18421" r="1228" b="6811"/>
          <a:stretch>
            <a:fillRect/>
          </a:stretch>
        </p:blipFill>
        <p:spPr>
          <a:xfrm>
            <a:off x="2607363" y="1017270"/>
            <a:ext cx="6977272" cy="5675655"/>
          </a:xfrm>
          <a:prstGeom prst="rect">
            <a:avLst/>
          </a:prstGeom>
        </p:spPr>
      </p:pic>
      <p:sp>
        <p:nvSpPr>
          <p:cNvPr id="6" name="Title 2">
            <a:extLst>
              <a:ext uri="{FF2B5EF4-FFF2-40B4-BE49-F238E27FC236}">
                <a16:creationId xmlns:a16="http://schemas.microsoft.com/office/drawing/2014/main" id="{AB3BF80D-03E1-FBAF-8967-2C7569797B81}"/>
              </a:ext>
            </a:extLst>
          </p:cNvPr>
          <p:cNvSpPr>
            <a:spLocks noGrp="1"/>
          </p:cNvSpPr>
          <p:nvPr>
            <p:ph type="title"/>
          </p:nvPr>
        </p:nvSpPr>
        <p:spPr>
          <a:xfrm>
            <a:off x="2194718" y="80867"/>
            <a:ext cx="7802562" cy="782638"/>
          </a:xfrm>
        </p:spPr>
        <p:txBody>
          <a:bodyPr>
            <a:normAutofit fontScale="90000"/>
          </a:bodyPr>
          <a:lstStyle/>
          <a:p>
            <a:pPr algn="ctr"/>
            <a:r>
              <a:rPr lang="en-US" b="1" dirty="0">
                <a:solidFill>
                  <a:schemeClr val="accent1">
                    <a:lumMod val="50000"/>
                  </a:schemeClr>
                </a:solidFill>
                <a:latin typeface="Roboto" panose="02000000000000000000" pitchFamily="2" charset="0"/>
                <a:ea typeface="Roboto" panose="02000000000000000000" pitchFamily="2" charset="0"/>
              </a:rPr>
              <a:t>AI-CVD-HF vs </a:t>
            </a:r>
            <a:r>
              <a:rPr lang="en-US" b="1" dirty="0">
                <a:solidFill>
                  <a:srgbClr val="C00000"/>
                </a:solidFill>
                <a:latin typeface="Roboto" panose="02000000000000000000" pitchFamily="2" charset="0"/>
                <a:ea typeface="Roboto" panose="02000000000000000000" pitchFamily="2" charset="0"/>
              </a:rPr>
              <a:t>PREVENT-HF</a:t>
            </a:r>
            <a:br>
              <a:rPr lang="en-US" b="1" dirty="0">
                <a:solidFill>
                  <a:srgbClr val="C00000"/>
                </a:solidFill>
                <a:latin typeface="Roboto" panose="02000000000000000000" pitchFamily="2" charset="0"/>
                <a:ea typeface="Roboto" panose="02000000000000000000" pitchFamily="2" charset="0"/>
              </a:rPr>
            </a:br>
            <a:r>
              <a:rPr lang="en-US" sz="2700" b="1" dirty="0">
                <a:solidFill>
                  <a:schemeClr val="accent1">
                    <a:lumMod val="50000"/>
                  </a:schemeClr>
                </a:solidFill>
                <a:latin typeface="Roboto" panose="02000000000000000000" pitchFamily="2" charset="0"/>
                <a:ea typeface="Roboto" panose="02000000000000000000" pitchFamily="2" charset="0"/>
              </a:rPr>
              <a:t>Pooled Cohort of MESA and FHS</a:t>
            </a:r>
            <a:endParaRPr lang="en-US" b="1" dirty="0">
              <a:solidFill>
                <a:schemeClr val="accent1">
                  <a:lumMod val="50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010163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34F1F-DD2E-BA14-3C96-3D254B3A07A1}"/>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C0F86C66-568F-3DB7-3F73-1A65BBF1EDBB}"/>
              </a:ext>
            </a:extLst>
          </p:cNvPr>
          <p:cNvSpPr>
            <a:spLocks noGrp="1"/>
          </p:cNvSpPr>
          <p:nvPr>
            <p:ph type="title"/>
          </p:nvPr>
        </p:nvSpPr>
        <p:spPr>
          <a:xfrm>
            <a:off x="2194891" y="62205"/>
            <a:ext cx="7802217" cy="782541"/>
          </a:xfrm>
        </p:spPr>
        <p:txBody>
          <a:bodyPr>
            <a:normAutofit fontScale="90000"/>
          </a:bodyPr>
          <a:lstStyle/>
          <a:p>
            <a:pPr algn="ctr"/>
            <a:r>
              <a:rPr lang="en-US" b="1" dirty="0">
                <a:solidFill>
                  <a:schemeClr val="accent1">
                    <a:lumMod val="50000"/>
                  </a:schemeClr>
                </a:solidFill>
                <a:latin typeface="Roboto" panose="02000000000000000000" pitchFamily="2" charset="0"/>
                <a:ea typeface="Roboto" panose="02000000000000000000" pitchFamily="2" charset="0"/>
              </a:rPr>
              <a:t>AI-CVD-AF vs </a:t>
            </a:r>
            <a:r>
              <a:rPr lang="en-US" b="1" dirty="0">
                <a:solidFill>
                  <a:srgbClr val="C00000"/>
                </a:solidFill>
                <a:latin typeface="Roboto" panose="02000000000000000000" pitchFamily="2" charset="0"/>
                <a:ea typeface="Roboto" panose="02000000000000000000" pitchFamily="2" charset="0"/>
              </a:rPr>
              <a:t>CHARGE-AF</a:t>
            </a:r>
            <a:br>
              <a:rPr lang="en-US" b="1" dirty="0">
                <a:solidFill>
                  <a:srgbClr val="C00000"/>
                </a:solidFill>
                <a:latin typeface="Roboto" panose="02000000000000000000" pitchFamily="2" charset="0"/>
                <a:ea typeface="Roboto" panose="02000000000000000000" pitchFamily="2" charset="0"/>
              </a:rPr>
            </a:br>
            <a:r>
              <a:rPr lang="en-US" sz="2700" b="1" dirty="0">
                <a:solidFill>
                  <a:schemeClr val="accent1">
                    <a:lumMod val="50000"/>
                  </a:schemeClr>
                </a:solidFill>
                <a:latin typeface="Roboto" panose="02000000000000000000" pitchFamily="2" charset="0"/>
                <a:ea typeface="Roboto" panose="02000000000000000000" pitchFamily="2" charset="0"/>
              </a:rPr>
              <a:t>Pooled Cohort of MESA and FHS</a:t>
            </a:r>
            <a:endParaRPr lang="en-US" sz="2700" b="1" dirty="0">
              <a:solidFill>
                <a:srgbClr val="C00000"/>
              </a:solidFill>
              <a:latin typeface="Roboto" panose="02000000000000000000" pitchFamily="2" charset="0"/>
              <a:ea typeface="Roboto" panose="02000000000000000000" pitchFamily="2" charset="0"/>
            </a:endParaRPr>
          </a:p>
        </p:txBody>
      </p:sp>
      <p:pic>
        <p:nvPicPr>
          <p:cNvPr id="4" name="Content Placeholder 3">
            <a:extLst>
              <a:ext uri="{FF2B5EF4-FFF2-40B4-BE49-F238E27FC236}">
                <a16:creationId xmlns:a16="http://schemas.microsoft.com/office/drawing/2014/main" id="{57169D1F-7CC9-3882-0312-A0535CE28B82}"/>
              </a:ext>
            </a:extLst>
          </p:cNvPr>
          <p:cNvPicPr>
            <a:picLocks noGrp="1" noChangeAspect="1"/>
          </p:cNvPicPr>
          <p:nvPr>
            <p:ph idx="1"/>
          </p:nvPr>
        </p:nvPicPr>
        <p:blipFill>
          <a:blip r:embed="rId3"/>
          <a:srcRect b="63685"/>
          <a:stretch>
            <a:fillRect/>
          </a:stretch>
        </p:blipFill>
        <p:spPr>
          <a:xfrm>
            <a:off x="219986" y="1173894"/>
            <a:ext cx="11752028" cy="5361959"/>
          </a:xfrm>
          <a:prstGeom prst="rect">
            <a:avLst/>
          </a:prstGeom>
        </p:spPr>
      </p:pic>
    </p:spTree>
    <p:extLst>
      <p:ext uri="{BB962C8B-B14F-4D97-AF65-F5344CB8AC3E}">
        <p14:creationId xmlns:p14="http://schemas.microsoft.com/office/powerpoint/2010/main" val="25124927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5D5E5A-BAD7-B368-7119-D899B96B9BB4}"/>
              </a:ext>
            </a:extLst>
          </p:cNvPr>
          <p:cNvSpPr>
            <a:spLocks noGrp="1"/>
          </p:cNvSpPr>
          <p:nvPr>
            <p:ph type="title"/>
          </p:nvPr>
        </p:nvSpPr>
        <p:spPr>
          <a:xfrm>
            <a:off x="838200" y="2505457"/>
            <a:ext cx="10515600" cy="2816352"/>
          </a:xfrm>
        </p:spPr>
        <p:txBody>
          <a:bodyPr>
            <a:normAutofit/>
          </a:bodyPr>
          <a:lstStyle/>
          <a:p>
            <a:r>
              <a:rPr lang="en-US" b="1" dirty="0">
                <a:solidFill>
                  <a:schemeClr val="accent1">
                    <a:lumMod val="50000"/>
                  </a:schemeClr>
                </a:solidFill>
                <a:latin typeface="Roboto" panose="02000000000000000000" pitchFamily="2" charset="0"/>
                <a:ea typeface="Roboto" panose="02000000000000000000" pitchFamily="2" charset="0"/>
              </a:rPr>
              <a:t>What is AI-CVD?</a:t>
            </a:r>
            <a:br>
              <a:rPr lang="en-US" dirty="0">
                <a:solidFill>
                  <a:schemeClr val="accent1">
                    <a:lumMod val="50000"/>
                  </a:schemeClr>
                </a:solidFill>
                <a:latin typeface="Roboto" panose="02000000000000000000" pitchFamily="2" charset="0"/>
                <a:ea typeface="Roboto" panose="02000000000000000000" pitchFamily="2" charset="0"/>
              </a:rPr>
            </a:br>
            <a:endParaRPr lang="en-US" dirty="0">
              <a:solidFill>
                <a:schemeClr val="accent1">
                  <a:lumMod val="50000"/>
                </a:schemeClr>
              </a:solidFill>
            </a:endParaRPr>
          </a:p>
        </p:txBody>
      </p:sp>
    </p:spTree>
    <p:extLst>
      <p:ext uri="{BB962C8B-B14F-4D97-AF65-F5344CB8AC3E}">
        <p14:creationId xmlns:p14="http://schemas.microsoft.com/office/powerpoint/2010/main" val="9116310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BA9A2-7662-025F-0B26-55C412745CE0}"/>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F397338B-2FD3-62BA-E130-DD319E302A5D}"/>
              </a:ext>
            </a:extLst>
          </p:cNvPr>
          <p:cNvSpPr>
            <a:spLocks noGrp="1"/>
          </p:cNvSpPr>
          <p:nvPr>
            <p:ph type="title"/>
          </p:nvPr>
        </p:nvSpPr>
        <p:spPr>
          <a:xfrm>
            <a:off x="2194891" y="62205"/>
            <a:ext cx="7802217" cy="782541"/>
          </a:xfrm>
        </p:spPr>
        <p:txBody>
          <a:bodyPr>
            <a:normAutofit fontScale="90000"/>
          </a:bodyPr>
          <a:lstStyle/>
          <a:p>
            <a:pPr algn="ctr"/>
            <a:r>
              <a:rPr lang="en-US" b="1" dirty="0">
                <a:solidFill>
                  <a:schemeClr val="accent1">
                    <a:lumMod val="50000"/>
                  </a:schemeClr>
                </a:solidFill>
                <a:latin typeface="Roboto" panose="02000000000000000000" pitchFamily="2" charset="0"/>
                <a:ea typeface="Roboto" panose="02000000000000000000" pitchFamily="2" charset="0"/>
              </a:rPr>
              <a:t>AI-CVD-AF vs </a:t>
            </a:r>
            <a:r>
              <a:rPr lang="en-US" b="1" dirty="0">
                <a:solidFill>
                  <a:srgbClr val="C00000"/>
                </a:solidFill>
                <a:latin typeface="Roboto" panose="02000000000000000000" pitchFamily="2" charset="0"/>
                <a:ea typeface="Roboto" panose="02000000000000000000" pitchFamily="2" charset="0"/>
              </a:rPr>
              <a:t>CHARGE-AF</a:t>
            </a:r>
            <a:br>
              <a:rPr lang="en-US" b="1" dirty="0">
                <a:solidFill>
                  <a:srgbClr val="C00000"/>
                </a:solidFill>
                <a:latin typeface="Roboto" panose="02000000000000000000" pitchFamily="2" charset="0"/>
                <a:ea typeface="Roboto" panose="02000000000000000000" pitchFamily="2" charset="0"/>
              </a:rPr>
            </a:br>
            <a:r>
              <a:rPr lang="en-US" sz="2700" b="1" dirty="0">
                <a:solidFill>
                  <a:schemeClr val="accent1">
                    <a:lumMod val="50000"/>
                  </a:schemeClr>
                </a:solidFill>
                <a:latin typeface="Roboto" panose="02000000000000000000" pitchFamily="2" charset="0"/>
                <a:ea typeface="Roboto" panose="02000000000000000000" pitchFamily="2" charset="0"/>
              </a:rPr>
              <a:t>Pooled Cohort of MESA and FHS</a:t>
            </a:r>
            <a:endParaRPr lang="en-US" sz="2700" b="1" dirty="0">
              <a:solidFill>
                <a:srgbClr val="C00000"/>
              </a:solidFill>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BF994ED5-49DD-85DA-3D80-19F9796434F5}"/>
              </a:ext>
            </a:extLst>
          </p:cNvPr>
          <p:cNvPicPr>
            <a:picLocks noChangeAspect="1"/>
          </p:cNvPicPr>
          <p:nvPr/>
        </p:nvPicPr>
        <p:blipFill>
          <a:blip r:embed="rId3"/>
          <a:srcRect t="413" b="54608"/>
          <a:stretch>
            <a:fillRect/>
          </a:stretch>
        </p:blipFill>
        <p:spPr>
          <a:xfrm>
            <a:off x="0" y="1165859"/>
            <a:ext cx="12192000" cy="5483983"/>
          </a:xfrm>
          <a:prstGeom prst="rect">
            <a:avLst/>
          </a:prstGeom>
        </p:spPr>
      </p:pic>
    </p:spTree>
    <p:extLst>
      <p:ext uri="{BB962C8B-B14F-4D97-AF65-F5344CB8AC3E}">
        <p14:creationId xmlns:p14="http://schemas.microsoft.com/office/powerpoint/2010/main" val="11110226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EA55531-DB28-2FCF-9181-CE7AC88F6CA8}"/>
              </a:ext>
            </a:extLst>
          </p:cNvPr>
          <p:cNvPicPr>
            <a:picLocks noGrp="1" noChangeAspect="1"/>
          </p:cNvPicPr>
          <p:nvPr>
            <p:ph idx="1"/>
          </p:nvPr>
        </p:nvPicPr>
        <p:blipFill>
          <a:blip r:embed="rId3"/>
          <a:stretch>
            <a:fillRect/>
          </a:stretch>
        </p:blipFill>
        <p:spPr>
          <a:xfrm>
            <a:off x="3066" y="1273289"/>
            <a:ext cx="12188934" cy="4999495"/>
          </a:xfrm>
          <a:prstGeom prst="rect">
            <a:avLst/>
          </a:prstGeom>
        </p:spPr>
      </p:pic>
      <p:sp>
        <p:nvSpPr>
          <p:cNvPr id="3" name="Title 2">
            <a:extLst>
              <a:ext uri="{FF2B5EF4-FFF2-40B4-BE49-F238E27FC236}">
                <a16:creationId xmlns:a16="http://schemas.microsoft.com/office/drawing/2014/main" id="{D8F7CAE6-C9E8-A2EB-8CC4-C66D1E271111}"/>
              </a:ext>
            </a:extLst>
          </p:cNvPr>
          <p:cNvSpPr>
            <a:spLocks noGrp="1"/>
          </p:cNvSpPr>
          <p:nvPr>
            <p:ph type="title"/>
          </p:nvPr>
        </p:nvSpPr>
        <p:spPr>
          <a:xfrm>
            <a:off x="2194891" y="78545"/>
            <a:ext cx="7802217" cy="782541"/>
          </a:xfrm>
        </p:spPr>
        <p:txBody>
          <a:bodyPr>
            <a:normAutofit fontScale="90000"/>
          </a:bodyPr>
          <a:lstStyle/>
          <a:p>
            <a:pPr algn="ctr"/>
            <a:r>
              <a:rPr lang="en-US" b="1" dirty="0">
                <a:solidFill>
                  <a:schemeClr val="accent1">
                    <a:lumMod val="50000"/>
                  </a:schemeClr>
                </a:solidFill>
                <a:latin typeface="Roboto" panose="02000000000000000000" pitchFamily="2" charset="0"/>
                <a:ea typeface="Roboto" panose="02000000000000000000" pitchFamily="2" charset="0"/>
              </a:rPr>
              <a:t>AI-CVD-ASCVD vs </a:t>
            </a:r>
            <a:r>
              <a:rPr lang="en-US" b="1" dirty="0">
                <a:solidFill>
                  <a:srgbClr val="C00000"/>
                </a:solidFill>
                <a:latin typeface="Roboto" panose="02000000000000000000" pitchFamily="2" charset="0"/>
                <a:ea typeface="Roboto" panose="02000000000000000000" pitchFamily="2" charset="0"/>
              </a:rPr>
              <a:t>PREVENT-ASCVD</a:t>
            </a:r>
            <a:br>
              <a:rPr lang="en-US" b="1" dirty="0">
                <a:solidFill>
                  <a:srgbClr val="C00000"/>
                </a:solidFill>
                <a:latin typeface="Roboto" panose="02000000000000000000" pitchFamily="2" charset="0"/>
                <a:ea typeface="Roboto" panose="02000000000000000000" pitchFamily="2" charset="0"/>
              </a:rPr>
            </a:br>
            <a:r>
              <a:rPr lang="en-US" sz="2700" b="1" dirty="0">
                <a:solidFill>
                  <a:schemeClr val="accent1">
                    <a:lumMod val="50000"/>
                  </a:schemeClr>
                </a:solidFill>
                <a:latin typeface="Roboto" panose="02000000000000000000" pitchFamily="2" charset="0"/>
                <a:ea typeface="Roboto" panose="02000000000000000000" pitchFamily="2" charset="0"/>
              </a:rPr>
              <a:t>Pooled Cohort of MESA and FHS</a:t>
            </a:r>
            <a:endParaRPr lang="en-US" sz="2700" b="1" dirty="0">
              <a:solidFill>
                <a:srgbClr val="C0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694202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CAB2D-60F2-710E-BA53-B2B402A5DA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978B08-DF04-F6CF-A109-1357DD214A49}"/>
              </a:ext>
            </a:extLst>
          </p:cNvPr>
          <p:cNvSpPr>
            <a:spLocks noGrp="1"/>
          </p:cNvSpPr>
          <p:nvPr>
            <p:ph type="title"/>
          </p:nvPr>
        </p:nvSpPr>
        <p:spPr/>
        <p:txBody>
          <a:bodyPr>
            <a:normAutofit/>
          </a:bodyPr>
          <a:lstStyle/>
          <a:p>
            <a:r>
              <a:rPr lang="en-US" b="1" dirty="0">
                <a:solidFill>
                  <a:srgbClr val="C00000"/>
                </a:solidFill>
                <a:latin typeface="Roboto" panose="02000000000000000000" pitchFamily="2" charset="0"/>
                <a:ea typeface="Roboto" panose="02000000000000000000" pitchFamily="2" charset="0"/>
              </a:rPr>
              <a:t>Take Home Message</a:t>
            </a:r>
          </a:p>
        </p:txBody>
      </p:sp>
    </p:spTree>
    <p:extLst>
      <p:ext uri="{BB962C8B-B14F-4D97-AF65-F5344CB8AC3E}">
        <p14:creationId xmlns:p14="http://schemas.microsoft.com/office/powerpoint/2010/main" val="35957023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454A2-A0C8-2103-34CB-506D0171B695}"/>
              </a:ext>
            </a:extLst>
          </p:cNvPr>
          <p:cNvSpPr>
            <a:spLocks noGrp="1"/>
          </p:cNvSpPr>
          <p:nvPr>
            <p:ph type="title"/>
          </p:nvPr>
        </p:nvSpPr>
        <p:spPr>
          <a:xfrm>
            <a:off x="2194891" y="98026"/>
            <a:ext cx="7802217" cy="782541"/>
          </a:xfrm>
        </p:spPr>
        <p:txBody>
          <a:bodyPr/>
          <a:lstStyle/>
          <a:p>
            <a:pPr algn="ctr"/>
            <a:r>
              <a:rPr lang="en-US" b="1" dirty="0">
                <a:solidFill>
                  <a:srgbClr val="C00000"/>
                </a:solidFill>
                <a:latin typeface="Roboto" panose="02000000000000000000" pitchFamily="2" charset="0"/>
                <a:ea typeface="Roboto" panose="02000000000000000000" pitchFamily="2" charset="0"/>
              </a:rPr>
              <a:t>Take Home Message</a:t>
            </a:r>
            <a:endParaRPr lang="en-US" dirty="0">
              <a:solidFill>
                <a:srgbClr val="C00000"/>
              </a:solidFill>
            </a:endParaRPr>
          </a:p>
        </p:txBody>
      </p:sp>
      <p:pic>
        <p:nvPicPr>
          <p:cNvPr id="11" name="Content Placeholder 10">
            <a:extLst>
              <a:ext uri="{FF2B5EF4-FFF2-40B4-BE49-F238E27FC236}">
                <a16:creationId xmlns:a16="http://schemas.microsoft.com/office/drawing/2014/main" id="{3020B165-FB4C-3F94-083E-6BB1FB4A5B6A}"/>
              </a:ext>
            </a:extLst>
          </p:cNvPr>
          <p:cNvPicPr>
            <a:picLocks noGrp="1" noChangeAspect="1"/>
          </p:cNvPicPr>
          <p:nvPr>
            <p:ph idx="1"/>
          </p:nvPr>
        </p:nvPicPr>
        <p:blipFill>
          <a:blip r:embed="rId3"/>
          <a:stretch>
            <a:fillRect/>
          </a:stretch>
        </p:blipFill>
        <p:spPr>
          <a:xfrm>
            <a:off x="1151258" y="1032829"/>
            <a:ext cx="9889483" cy="5564482"/>
          </a:xfrm>
          <a:prstGeom prst="rect">
            <a:avLst/>
          </a:prstGeom>
        </p:spPr>
      </p:pic>
    </p:spTree>
    <p:extLst>
      <p:ext uri="{BB962C8B-B14F-4D97-AF65-F5344CB8AC3E}">
        <p14:creationId xmlns:p14="http://schemas.microsoft.com/office/powerpoint/2010/main" val="42275514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D817E-E043-7B16-B5DC-3AD72E6D90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E3A02D-43D2-685D-701C-580516703AB5}"/>
              </a:ext>
            </a:extLst>
          </p:cNvPr>
          <p:cNvSpPr>
            <a:spLocks noGrp="1"/>
          </p:cNvSpPr>
          <p:nvPr>
            <p:ph type="title"/>
          </p:nvPr>
        </p:nvSpPr>
        <p:spPr/>
        <p:txBody>
          <a:bodyPr>
            <a:normAutofit/>
          </a:bodyPr>
          <a:lstStyle/>
          <a:p>
            <a:r>
              <a:rPr lang="en-US" b="1" dirty="0">
                <a:solidFill>
                  <a:srgbClr val="C00000"/>
                </a:solidFill>
                <a:latin typeface="Roboto" panose="02000000000000000000" pitchFamily="2" charset="0"/>
                <a:ea typeface="Roboto" panose="02000000000000000000" pitchFamily="2" charset="0"/>
              </a:rPr>
              <a:t>Thank you for your attention</a:t>
            </a:r>
            <a:br>
              <a:rPr lang="en-US" b="1" dirty="0">
                <a:solidFill>
                  <a:srgbClr val="C00000"/>
                </a:solidFill>
                <a:latin typeface="Roboto" panose="02000000000000000000" pitchFamily="2" charset="0"/>
                <a:ea typeface="Roboto" panose="02000000000000000000" pitchFamily="2" charset="0"/>
              </a:rPr>
            </a:br>
            <a:r>
              <a:rPr lang="en-US" sz="3600" b="1" dirty="0">
                <a:solidFill>
                  <a:schemeClr val="accent1">
                    <a:lumMod val="50000"/>
                  </a:schemeClr>
                </a:solidFill>
                <a:latin typeface="Roboto" panose="02000000000000000000" pitchFamily="2" charset="0"/>
                <a:ea typeface="Roboto" panose="02000000000000000000" pitchFamily="2" charset="0"/>
              </a:rPr>
              <a:t>reza.mirajlili@heartlung.ai</a:t>
            </a:r>
            <a:endParaRPr lang="en-US" b="1" dirty="0">
              <a:solidFill>
                <a:schemeClr val="accent1">
                  <a:lumMod val="50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421575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64BE1-BBEB-D49C-6086-6101F4E3443E}"/>
              </a:ext>
            </a:extLst>
          </p:cNvPr>
          <p:cNvPicPr>
            <a:picLocks noChangeAspect="1"/>
          </p:cNvPicPr>
          <p:nvPr/>
        </p:nvPicPr>
        <p:blipFill>
          <a:blip r:embed="rId3"/>
          <a:srcRect t="12995" b="14469"/>
          <a:stretch>
            <a:fillRect/>
          </a:stretch>
        </p:blipFill>
        <p:spPr bwMode="auto">
          <a:xfrm>
            <a:off x="2458443" y="998381"/>
            <a:ext cx="7275112" cy="5859619"/>
          </a:xfrm>
          <a:prstGeom prst="rect">
            <a:avLst/>
          </a:prstGeom>
          <a:noFill/>
          <a:ln>
            <a:noFill/>
          </a:ln>
        </p:spPr>
      </p:pic>
      <p:sp>
        <p:nvSpPr>
          <p:cNvPr id="9" name="Title 2">
            <a:extLst>
              <a:ext uri="{FF2B5EF4-FFF2-40B4-BE49-F238E27FC236}">
                <a16:creationId xmlns:a16="http://schemas.microsoft.com/office/drawing/2014/main" id="{630E1BD5-AEBF-13D3-68C2-DB421FB55994}"/>
              </a:ext>
            </a:extLst>
          </p:cNvPr>
          <p:cNvSpPr>
            <a:spLocks noGrp="1"/>
          </p:cNvSpPr>
          <p:nvPr>
            <p:ph type="title"/>
          </p:nvPr>
        </p:nvSpPr>
        <p:spPr>
          <a:xfrm>
            <a:off x="2194891" y="70594"/>
            <a:ext cx="7802217" cy="782541"/>
          </a:xfrm>
        </p:spPr>
        <p:txBody>
          <a:bodyPr/>
          <a:lstStyle/>
          <a:p>
            <a:pPr algn="ctr"/>
            <a:r>
              <a:rPr lang="en-US" b="1" dirty="0">
                <a:solidFill>
                  <a:schemeClr val="accent1">
                    <a:lumMod val="50000"/>
                  </a:schemeClr>
                </a:solidFill>
                <a:latin typeface="Roboto" panose="02000000000000000000" pitchFamily="2" charset="0"/>
                <a:ea typeface="Roboto" panose="02000000000000000000" pitchFamily="2" charset="0"/>
              </a:rPr>
              <a:t>AI-CVD Imaging Biomarkers</a:t>
            </a:r>
            <a:endParaRPr lang="en-US" dirty="0">
              <a:solidFill>
                <a:schemeClr val="accent1">
                  <a:lumMod val="50000"/>
                </a:schemeClr>
              </a:solidFill>
            </a:endParaRPr>
          </a:p>
        </p:txBody>
      </p:sp>
    </p:spTree>
    <p:extLst>
      <p:ext uri="{BB962C8B-B14F-4D97-AF65-F5344CB8AC3E}">
        <p14:creationId xmlns:p14="http://schemas.microsoft.com/office/powerpoint/2010/main" val="38273694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901DC-8236-803C-3B9F-417AC2F15CE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A2512A2-C58E-E72B-35B7-D06B8C6B31CC}"/>
              </a:ext>
            </a:extLst>
          </p:cNvPr>
          <p:cNvPicPr>
            <a:picLocks noChangeAspect="1"/>
          </p:cNvPicPr>
          <p:nvPr/>
        </p:nvPicPr>
        <p:blipFill>
          <a:blip r:embed="rId3"/>
          <a:srcRect l="4921" t="12946" r="8424" b="13801"/>
          <a:stretch>
            <a:fillRect/>
          </a:stretch>
        </p:blipFill>
        <p:spPr bwMode="auto">
          <a:xfrm>
            <a:off x="955368" y="1744644"/>
            <a:ext cx="4250433" cy="3989401"/>
          </a:xfrm>
          <a:prstGeom prst="rect">
            <a:avLst/>
          </a:prstGeom>
          <a:noFill/>
          <a:ln>
            <a:noFill/>
          </a:ln>
        </p:spPr>
      </p:pic>
      <p:sp>
        <p:nvSpPr>
          <p:cNvPr id="9" name="Title 2">
            <a:extLst>
              <a:ext uri="{FF2B5EF4-FFF2-40B4-BE49-F238E27FC236}">
                <a16:creationId xmlns:a16="http://schemas.microsoft.com/office/drawing/2014/main" id="{A0A16730-A33A-2203-5CAD-E9A2D5FE88CC}"/>
              </a:ext>
            </a:extLst>
          </p:cNvPr>
          <p:cNvSpPr>
            <a:spLocks noGrp="1"/>
          </p:cNvSpPr>
          <p:nvPr>
            <p:ph type="title"/>
          </p:nvPr>
        </p:nvSpPr>
        <p:spPr>
          <a:xfrm>
            <a:off x="2194891" y="70594"/>
            <a:ext cx="7802217" cy="782541"/>
          </a:xfrm>
        </p:spPr>
        <p:txBody>
          <a:bodyPr/>
          <a:lstStyle/>
          <a:p>
            <a:pPr algn="ctr"/>
            <a:r>
              <a:rPr lang="en-US" b="1" dirty="0">
                <a:solidFill>
                  <a:schemeClr val="accent1">
                    <a:lumMod val="50000"/>
                  </a:schemeClr>
                </a:solidFill>
                <a:latin typeface="Roboto" panose="02000000000000000000" pitchFamily="2" charset="0"/>
                <a:ea typeface="Roboto" panose="02000000000000000000" pitchFamily="2" charset="0"/>
              </a:rPr>
              <a:t>AI-CVD Imaging Biomarkers</a:t>
            </a:r>
            <a:endParaRPr lang="en-US" dirty="0">
              <a:solidFill>
                <a:schemeClr val="accent1">
                  <a:lumMod val="50000"/>
                </a:schemeClr>
              </a:solidFill>
            </a:endParaRPr>
          </a:p>
        </p:txBody>
      </p:sp>
      <p:sp>
        <p:nvSpPr>
          <p:cNvPr id="3" name="Arrow: Right 2">
            <a:extLst>
              <a:ext uri="{FF2B5EF4-FFF2-40B4-BE49-F238E27FC236}">
                <a16:creationId xmlns:a16="http://schemas.microsoft.com/office/drawing/2014/main" id="{B0FD443E-5554-A16D-08D3-F8DEF913E1D2}"/>
              </a:ext>
            </a:extLst>
          </p:cNvPr>
          <p:cNvSpPr/>
          <p:nvPr/>
        </p:nvSpPr>
        <p:spPr>
          <a:xfrm>
            <a:off x="5790429" y="3507991"/>
            <a:ext cx="1024568" cy="462708"/>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BEA99D1-385B-A02F-5356-54B4D9999331}"/>
              </a:ext>
            </a:extLst>
          </p:cNvPr>
          <p:cNvPicPr>
            <a:picLocks noChangeAspect="1"/>
          </p:cNvPicPr>
          <p:nvPr/>
        </p:nvPicPr>
        <p:blipFill>
          <a:blip r:embed="rId4"/>
          <a:stretch>
            <a:fillRect/>
          </a:stretch>
        </p:blipFill>
        <p:spPr>
          <a:xfrm>
            <a:off x="11463957" y="5906759"/>
            <a:ext cx="687459" cy="888528"/>
          </a:xfrm>
          <a:prstGeom prst="rect">
            <a:avLst/>
          </a:prstGeom>
        </p:spPr>
      </p:pic>
      <p:pic>
        <p:nvPicPr>
          <p:cNvPr id="8" name="Picture 7">
            <a:extLst>
              <a:ext uri="{FF2B5EF4-FFF2-40B4-BE49-F238E27FC236}">
                <a16:creationId xmlns:a16="http://schemas.microsoft.com/office/drawing/2014/main" id="{169F3A7E-6603-5D0E-2FDE-FB45A493B113}"/>
              </a:ext>
            </a:extLst>
          </p:cNvPr>
          <p:cNvPicPr>
            <a:picLocks noChangeAspect="1"/>
          </p:cNvPicPr>
          <p:nvPr/>
        </p:nvPicPr>
        <p:blipFill>
          <a:blip r:embed="rId5"/>
          <a:stretch>
            <a:fillRect/>
          </a:stretch>
        </p:blipFill>
        <p:spPr>
          <a:xfrm>
            <a:off x="7399625" y="1139172"/>
            <a:ext cx="3837007" cy="4737638"/>
          </a:xfrm>
          <a:prstGeom prst="rect">
            <a:avLst/>
          </a:prstGeom>
        </p:spPr>
      </p:pic>
      <p:sp>
        <p:nvSpPr>
          <p:cNvPr id="11" name="Oval 10">
            <a:extLst>
              <a:ext uri="{FF2B5EF4-FFF2-40B4-BE49-F238E27FC236}">
                <a16:creationId xmlns:a16="http://schemas.microsoft.com/office/drawing/2014/main" id="{2B7192C8-7104-DB00-526B-C2ECAA920366}"/>
              </a:ext>
            </a:extLst>
          </p:cNvPr>
          <p:cNvSpPr/>
          <p:nvPr/>
        </p:nvSpPr>
        <p:spPr>
          <a:xfrm>
            <a:off x="1463680" y="4434264"/>
            <a:ext cx="1411870" cy="1412686"/>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16911D3-6DD3-4777-F9D0-7D2D62CB7AAD}"/>
              </a:ext>
            </a:extLst>
          </p:cNvPr>
          <p:cNvSpPr txBox="1"/>
          <p:nvPr/>
        </p:nvSpPr>
        <p:spPr>
          <a:xfrm>
            <a:off x="40584" y="6272067"/>
            <a:ext cx="11569149" cy="523220"/>
          </a:xfrm>
          <a:prstGeom prst="rect">
            <a:avLst/>
          </a:prstGeom>
          <a:noFill/>
        </p:spPr>
        <p:txBody>
          <a:bodyPr wrap="square" rtlCol="0">
            <a:spAutoFit/>
          </a:bodyPr>
          <a:lstStyle/>
          <a:p>
            <a:r>
              <a:rPr lang="en-US" sz="1400" b="1" dirty="0" err="1">
                <a:latin typeface="Roboto" panose="02000000000000000000" pitchFamily="2" charset="0"/>
                <a:ea typeface="Roboto" panose="02000000000000000000" pitchFamily="2" charset="0"/>
              </a:rPr>
              <a:t>Naghavi</a:t>
            </a:r>
            <a:r>
              <a:rPr lang="en-US" sz="1400" b="1" dirty="0">
                <a:latin typeface="Roboto" panose="02000000000000000000" pitchFamily="2" charset="0"/>
                <a:ea typeface="Roboto" panose="02000000000000000000" pitchFamily="2" charset="0"/>
              </a:rPr>
              <a:t>, M., et al. (2026). "Agatston-2.0: A Next-Generation AI-Based Coronary Calcium Quantification Approach to Improve Risk Stratification Among Individuals with Zero Agatston Scores – Part I." </a:t>
            </a:r>
            <a:r>
              <a:rPr lang="en-US" sz="1400" b="1" u="sng" dirty="0">
                <a:latin typeface="Roboto" panose="02000000000000000000" pitchFamily="2" charset="0"/>
                <a:ea typeface="Roboto" panose="02000000000000000000" pitchFamily="2" charset="0"/>
              </a:rPr>
              <a:t>American Journal of Preventive Cardiology</a:t>
            </a:r>
            <a:r>
              <a:rPr lang="en-US" sz="1400" b="1" dirty="0">
                <a:latin typeface="Roboto" panose="02000000000000000000" pitchFamily="2" charset="0"/>
                <a:ea typeface="Roboto" panose="02000000000000000000" pitchFamily="2" charset="0"/>
              </a:rPr>
              <a:t>: 101698</a:t>
            </a:r>
          </a:p>
        </p:txBody>
      </p:sp>
    </p:spTree>
    <p:extLst>
      <p:ext uri="{BB962C8B-B14F-4D97-AF65-F5344CB8AC3E}">
        <p14:creationId xmlns:p14="http://schemas.microsoft.com/office/powerpoint/2010/main" val="36873675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DDF02-1A8F-F69A-7202-8F80D9BEE46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F6EED12-A5E3-735F-640E-51B1BD65AA62}"/>
              </a:ext>
            </a:extLst>
          </p:cNvPr>
          <p:cNvPicPr>
            <a:picLocks noChangeAspect="1"/>
          </p:cNvPicPr>
          <p:nvPr/>
        </p:nvPicPr>
        <p:blipFill>
          <a:blip r:embed="rId3"/>
          <a:srcRect l="5576" t="13502" r="6936" b="13726"/>
          <a:stretch>
            <a:fillRect/>
          </a:stretch>
        </p:blipFill>
        <p:spPr bwMode="auto">
          <a:xfrm>
            <a:off x="972368" y="1575796"/>
            <a:ext cx="4658586" cy="4302616"/>
          </a:xfrm>
          <a:prstGeom prst="rect">
            <a:avLst/>
          </a:prstGeom>
          <a:noFill/>
          <a:ln>
            <a:noFill/>
          </a:ln>
        </p:spPr>
      </p:pic>
      <p:sp>
        <p:nvSpPr>
          <p:cNvPr id="9" name="Title 2">
            <a:extLst>
              <a:ext uri="{FF2B5EF4-FFF2-40B4-BE49-F238E27FC236}">
                <a16:creationId xmlns:a16="http://schemas.microsoft.com/office/drawing/2014/main" id="{0356BB84-2F74-4DAD-8E2D-3C0D3F3CD755}"/>
              </a:ext>
            </a:extLst>
          </p:cNvPr>
          <p:cNvSpPr>
            <a:spLocks noGrp="1"/>
          </p:cNvSpPr>
          <p:nvPr>
            <p:ph type="title"/>
          </p:nvPr>
        </p:nvSpPr>
        <p:spPr>
          <a:xfrm>
            <a:off x="2194891" y="70594"/>
            <a:ext cx="7802217" cy="782541"/>
          </a:xfrm>
        </p:spPr>
        <p:txBody>
          <a:bodyPr/>
          <a:lstStyle/>
          <a:p>
            <a:pPr algn="ctr"/>
            <a:r>
              <a:rPr lang="en-US" b="1" dirty="0">
                <a:solidFill>
                  <a:schemeClr val="accent1">
                    <a:lumMod val="50000"/>
                  </a:schemeClr>
                </a:solidFill>
                <a:latin typeface="Roboto" panose="02000000000000000000" pitchFamily="2" charset="0"/>
                <a:ea typeface="Roboto" panose="02000000000000000000" pitchFamily="2" charset="0"/>
              </a:rPr>
              <a:t>AI-CVD Imaging Biomarkers</a:t>
            </a:r>
            <a:endParaRPr lang="en-US" dirty="0">
              <a:solidFill>
                <a:schemeClr val="accent1">
                  <a:lumMod val="50000"/>
                </a:schemeClr>
              </a:solidFill>
            </a:endParaRPr>
          </a:p>
        </p:txBody>
      </p:sp>
      <p:sp>
        <p:nvSpPr>
          <p:cNvPr id="6" name="Arrow: Right 5">
            <a:extLst>
              <a:ext uri="{FF2B5EF4-FFF2-40B4-BE49-F238E27FC236}">
                <a16:creationId xmlns:a16="http://schemas.microsoft.com/office/drawing/2014/main" id="{6013A689-FC47-B2F6-5FA4-DD38EEF51485}"/>
              </a:ext>
            </a:extLst>
          </p:cNvPr>
          <p:cNvSpPr/>
          <p:nvPr/>
        </p:nvSpPr>
        <p:spPr>
          <a:xfrm>
            <a:off x="5825158" y="3569495"/>
            <a:ext cx="1070444" cy="491923"/>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A8C459A-7C49-D1A5-B809-3D57F9C6F746}"/>
              </a:ext>
            </a:extLst>
          </p:cNvPr>
          <p:cNvPicPr>
            <a:picLocks noChangeAspect="1"/>
          </p:cNvPicPr>
          <p:nvPr/>
        </p:nvPicPr>
        <p:blipFill>
          <a:blip r:embed="rId4"/>
          <a:stretch>
            <a:fillRect/>
          </a:stretch>
        </p:blipFill>
        <p:spPr>
          <a:xfrm>
            <a:off x="11480330" y="5976609"/>
            <a:ext cx="671086" cy="867366"/>
          </a:xfrm>
          <a:prstGeom prst="rect">
            <a:avLst/>
          </a:prstGeom>
        </p:spPr>
      </p:pic>
      <p:pic>
        <p:nvPicPr>
          <p:cNvPr id="13" name="Picture 12">
            <a:extLst>
              <a:ext uri="{FF2B5EF4-FFF2-40B4-BE49-F238E27FC236}">
                <a16:creationId xmlns:a16="http://schemas.microsoft.com/office/drawing/2014/main" id="{CE19545D-F150-ED7A-A527-740813A6DB0E}"/>
              </a:ext>
            </a:extLst>
          </p:cNvPr>
          <p:cNvPicPr>
            <a:picLocks noChangeAspect="1"/>
          </p:cNvPicPr>
          <p:nvPr/>
        </p:nvPicPr>
        <p:blipFill>
          <a:blip r:embed="rId5"/>
          <a:stretch>
            <a:fillRect/>
          </a:stretch>
        </p:blipFill>
        <p:spPr>
          <a:xfrm>
            <a:off x="7024050" y="1246543"/>
            <a:ext cx="4212585" cy="4852897"/>
          </a:xfrm>
          <a:prstGeom prst="rect">
            <a:avLst/>
          </a:prstGeom>
        </p:spPr>
      </p:pic>
      <p:sp>
        <p:nvSpPr>
          <p:cNvPr id="7" name="Oval 6">
            <a:extLst>
              <a:ext uri="{FF2B5EF4-FFF2-40B4-BE49-F238E27FC236}">
                <a16:creationId xmlns:a16="http://schemas.microsoft.com/office/drawing/2014/main" id="{ACC74421-C336-A67F-CEAF-C99A07DD3646}"/>
              </a:ext>
            </a:extLst>
          </p:cNvPr>
          <p:cNvSpPr/>
          <p:nvPr/>
        </p:nvSpPr>
        <p:spPr>
          <a:xfrm>
            <a:off x="862162" y="3569495"/>
            <a:ext cx="1475088" cy="1501883"/>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CFD383-CC21-A818-9283-31DBE2EB035F}"/>
              </a:ext>
            </a:extLst>
          </p:cNvPr>
          <p:cNvSpPr txBox="1"/>
          <p:nvPr/>
        </p:nvSpPr>
        <p:spPr>
          <a:xfrm>
            <a:off x="40584" y="6272067"/>
            <a:ext cx="11569149" cy="523220"/>
          </a:xfrm>
          <a:prstGeom prst="rect">
            <a:avLst/>
          </a:prstGeom>
          <a:noFill/>
        </p:spPr>
        <p:txBody>
          <a:bodyPr wrap="square" rtlCol="0">
            <a:spAutoFit/>
          </a:bodyPr>
          <a:lstStyle/>
          <a:p>
            <a:r>
              <a:rPr lang="en-US" sz="1400" b="1" dirty="0" err="1">
                <a:latin typeface="Roboto" panose="02000000000000000000" pitchFamily="2" charset="0"/>
                <a:ea typeface="Roboto" panose="02000000000000000000" pitchFamily="2" charset="0"/>
              </a:rPr>
              <a:t>Naghavi</a:t>
            </a:r>
            <a:r>
              <a:rPr lang="en-US" sz="1400" b="1" dirty="0">
                <a:latin typeface="Roboto" panose="02000000000000000000" pitchFamily="2" charset="0"/>
                <a:ea typeface="Roboto" panose="02000000000000000000" pitchFamily="2" charset="0"/>
              </a:rPr>
              <a:t>, M., et al. (2026). "AI-derived left-to-right cardiac chamber volume ratios in coronary artery calcium scans strongly predict heart failure." </a:t>
            </a:r>
            <a:r>
              <a:rPr lang="en-US" sz="1400" b="1" u="sng" dirty="0">
                <a:latin typeface="Roboto" panose="02000000000000000000" pitchFamily="2" charset="0"/>
                <a:ea typeface="Roboto" panose="02000000000000000000" pitchFamily="2" charset="0"/>
              </a:rPr>
              <a:t>European Heart Journal - Cardiovascular Imaging</a:t>
            </a:r>
            <a:r>
              <a:rPr lang="en-US" sz="1400" b="1" dirty="0">
                <a:latin typeface="Roboto" panose="02000000000000000000" pitchFamily="2" charset="0"/>
                <a:ea typeface="Roboto" panose="02000000000000000000" pitchFamily="2" charset="0"/>
              </a:rPr>
              <a:t> 27(4): 791-802.</a:t>
            </a:r>
          </a:p>
        </p:txBody>
      </p:sp>
    </p:spTree>
    <p:extLst>
      <p:ext uri="{BB962C8B-B14F-4D97-AF65-F5344CB8AC3E}">
        <p14:creationId xmlns:p14="http://schemas.microsoft.com/office/powerpoint/2010/main" val="17730213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DA20F-3FBF-2E4C-056D-4C06F18D557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19BC6D-7B79-1AF0-AAE9-DE044BC4C4F6}"/>
              </a:ext>
            </a:extLst>
          </p:cNvPr>
          <p:cNvPicPr>
            <a:picLocks noChangeAspect="1"/>
          </p:cNvPicPr>
          <p:nvPr/>
        </p:nvPicPr>
        <p:blipFill>
          <a:blip r:embed="rId3"/>
          <a:srcRect l="5304" t="13383" r="4307" b="14066"/>
          <a:stretch>
            <a:fillRect/>
          </a:stretch>
        </p:blipFill>
        <p:spPr bwMode="auto">
          <a:xfrm>
            <a:off x="1009318" y="1601736"/>
            <a:ext cx="4768148" cy="4249438"/>
          </a:xfrm>
          <a:prstGeom prst="rect">
            <a:avLst/>
          </a:prstGeom>
          <a:noFill/>
          <a:ln>
            <a:noFill/>
          </a:ln>
        </p:spPr>
      </p:pic>
      <p:sp>
        <p:nvSpPr>
          <p:cNvPr id="9" name="Title 2">
            <a:extLst>
              <a:ext uri="{FF2B5EF4-FFF2-40B4-BE49-F238E27FC236}">
                <a16:creationId xmlns:a16="http://schemas.microsoft.com/office/drawing/2014/main" id="{F929074D-A751-3B67-9960-3AD9BAB85C14}"/>
              </a:ext>
            </a:extLst>
          </p:cNvPr>
          <p:cNvSpPr>
            <a:spLocks noGrp="1"/>
          </p:cNvSpPr>
          <p:nvPr>
            <p:ph type="title"/>
          </p:nvPr>
        </p:nvSpPr>
        <p:spPr>
          <a:xfrm>
            <a:off x="2194891" y="70594"/>
            <a:ext cx="7802217" cy="782541"/>
          </a:xfrm>
        </p:spPr>
        <p:txBody>
          <a:bodyPr/>
          <a:lstStyle/>
          <a:p>
            <a:pPr algn="ctr"/>
            <a:r>
              <a:rPr lang="en-US" b="1" dirty="0">
                <a:solidFill>
                  <a:schemeClr val="accent1">
                    <a:lumMod val="50000"/>
                  </a:schemeClr>
                </a:solidFill>
                <a:latin typeface="Roboto" panose="02000000000000000000" pitchFamily="2" charset="0"/>
                <a:ea typeface="Roboto" panose="02000000000000000000" pitchFamily="2" charset="0"/>
              </a:rPr>
              <a:t>AI-CVD Imaging Biomarkers</a:t>
            </a:r>
            <a:endParaRPr lang="en-US" dirty="0">
              <a:solidFill>
                <a:schemeClr val="accent1">
                  <a:lumMod val="50000"/>
                </a:schemeClr>
              </a:solidFill>
            </a:endParaRPr>
          </a:p>
        </p:txBody>
      </p:sp>
      <p:pic>
        <p:nvPicPr>
          <p:cNvPr id="3" name="Picture 2">
            <a:extLst>
              <a:ext uri="{FF2B5EF4-FFF2-40B4-BE49-F238E27FC236}">
                <a16:creationId xmlns:a16="http://schemas.microsoft.com/office/drawing/2014/main" id="{080BED3D-9B0E-F552-A2C9-84F5AEF0207A}"/>
              </a:ext>
            </a:extLst>
          </p:cNvPr>
          <p:cNvPicPr>
            <a:picLocks noChangeAspect="1"/>
          </p:cNvPicPr>
          <p:nvPr/>
        </p:nvPicPr>
        <p:blipFill>
          <a:blip r:embed="rId4"/>
          <a:stretch>
            <a:fillRect/>
          </a:stretch>
        </p:blipFill>
        <p:spPr>
          <a:xfrm>
            <a:off x="7592470" y="1164130"/>
            <a:ext cx="4030641" cy="4827237"/>
          </a:xfrm>
          <a:prstGeom prst="rect">
            <a:avLst/>
          </a:prstGeom>
        </p:spPr>
      </p:pic>
      <p:pic>
        <p:nvPicPr>
          <p:cNvPr id="6" name="Picture 5">
            <a:extLst>
              <a:ext uri="{FF2B5EF4-FFF2-40B4-BE49-F238E27FC236}">
                <a16:creationId xmlns:a16="http://schemas.microsoft.com/office/drawing/2014/main" id="{2CA18A71-BC43-CE63-9268-F21D97CF2DB0}"/>
              </a:ext>
            </a:extLst>
          </p:cNvPr>
          <p:cNvPicPr>
            <a:picLocks noChangeAspect="1"/>
          </p:cNvPicPr>
          <p:nvPr/>
        </p:nvPicPr>
        <p:blipFill>
          <a:blip r:embed="rId5"/>
          <a:stretch>
            <a:fillRect/>
          </a:stretch>
        </p:blipFill>
        <p:spPr>
          <a:xfrm>
            <a:off x="11495422" y="5957686"/>
            <a:ext cx="696578" cy="900314"/>
          </a:xfrm>
          <a:prstGeom prst="rect">
            <a:avLst/>
          </a:prstGeom>
        </p:spPr>
      </p:pic>
      <p:sp>
        <p:nvSpPr>
          <p:cNvPr id="8" name="Arrow: Right 7">
            <a:extLst>
              <a:ext uri="{FF2B5EF4-FFF2-40B4-BE49-F238E27FC236}">
                <a16:creationId xmlns:a16="http://schemas.microsoft.com/office/drawing/2014/main" id="{BE745580-C413-7F1C-23BB-D1F7BA5F6FFB}"/>
              </a:ext>
            </a:extLst>
          </p:cNvPr>
          <p:cNvSpPr/>
          <p:nvPr/>
        </p:nvSpPr>
        <p:spPr>
          <a:xfrm>
            <a:off x="6145388" y="3429000"/>
            <a:ext cx="1024568" cy="462708"/>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6363B021-71A8-8D32-40B8-CCCA7BCF7E1A}"/>
              </a:ext>
            </a:extLst>
          </p:cNvPr>
          <p:cNvSpPr/>
          <p:nvPr/>
        </p:nvSpPr>
        <p:spPr>
          <a:xfrm>
            <a:off x="2499893" y="1485662"/>
            <a:ext cx="1475088" cy="1501883"/>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20DA494-4844-6CF6-B854-468C332C81BD}"/>
              </a:ext>
            </a:extLst>
          </p:cNvPr>
          <p:cNvSpPr txBox="1"/>
          <p:nvPr/>
        </p:nvSpPr>
        <p:spPr>
          <a:xfrm>
            <a:off x="0" y="6146840"/>
            <a:ext cx="11177876" cy="954107"/>
          </a:xfrm>
          <a:prstGeom prst="rect">
            <a:avLst/>
          </a:prstGeom>
          <a:noFill/>
        </p:spPr>
        <p:txBody>
          <a:bodyPr wrap="square" rtlCol="0">
            <a:spAutoFit/>
          </a:bodyPr>
          <a:lstStyle/>
          <a:p>
            <a:r>
              <a:rPr lang="en-US" sz="1400" b="1" dirty="0" err="1">
                <a:latin typeface="Roboto" panose="02000000000000000000" pitchFamily="2" charset="0"/>
                <a:ea typeface="Roboto" panose="02000000000000000000" pitchFamily="2" charset="0"/>
              </a:rPr>
              <a:t>Naghavi</a:t>
            </a:r>
            <a:r>
              <a:rPr lang="en-US" sz="1400" b="1" dirty="0">
                <a:latin typeface="Roboto" panose="02000000000000000000" pitchFamily="2" charset="0"/>
                <a:ea typeface="Roboto" panose="02000000000000000000" pitchFamily="2" charset="0"/>
              </a:rPr>
              <a:t>, M., et al. (2025). "Opportunistic AI-derived adiposity measures from coronary artery calcium scans predict new-onset type 2 diabetes in adults without obesity or hyperglycemia: insights from the AI-CVD study within MESA." </a:t>
            </a:r>
            <a:r>
              <a:rPr lang="en-US" sz="1400" b="1" u="sng" dirty="0">
                <a:latin typeface="Roboto" panose="02000000000000000000" pitchFamily="2" charset="0"/>
                <a:ea typeface="Roboto" panose="02000000000000000000" pitchFamily="2" charset="0"/>
              </a:rPr>
              <a:t>Diabetology &amp; Metabolic Syndrome</a:t>
            </a:r>
            <a:r>
              <a:rPr lang="en-US" sz="1400" b="1" dirty="0">
                <a:latin typeface="Roboto" panose="02000000000000000000" pitchFamily="2" charset="0"/>
                <a:ea typeface="Roboto" panose="02000000000000000000" pitchFamily="2" charset="0"/>
              </a:rPr>
              <a:t> 17(1): 419.</a:t>
            </a:r>
          </a:p>
          <a:p>
            <a:endParaRPr lang="en-US" sz="14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156458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39D31-EEA2-AE71-29FB-D217C7FF2D2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F085597-4B95-7824-2611-06E268E9A8BE}"/>
              </a:ext>
            </a:extLst>
          </p:cNvPr>
          <p:cNvPicPr>
            <a:picLocks noChangeAspect="1"/>
          </p:cNvPicPr>
          <p:nvPr/>
        </p:nvPicPr>
        <p:blipFill>
          <a:blip r:embed="rId3"/>
          <a:srcRect l="2134" t="13004" r="7654" b="13736"/>
          <a:stretch>
            <a:fillRect/>
          </a:stretch>
        </p:blipFill>
        <p:spPr bwMode="auto">
          <a:xfrm>
            <a:off x="1120755" y="1663379"/>
            <a:ext cx="4697265" cy="4235798"/>
          </a:xfrm>
          <a:prstGeom prst="rect">
            <a:avLst/>
          </a:prstGeom>
          <a:noFill/>
          <a:ln>
            <a:noFill/>
          </a:ln>
        </p:spPr>
      </p:pic>
      <p:sp>
        <p:nvSpPr>
          <p:cNvPr id="9" name="Title 2">
            <a:extLst>
              <a:ext uri="{FF2B5EF4-FFF2-40B4-BE49-F238E27FC236}">
                <a16:creationId xmlns:a16="http://schemas.microsoft.com/office/drawing/2014/main" id="{151920E3-EB40-8D7D-CBBF-8A31F558EC46}"/>
              </a:ext>
            </a:extLst>
          </p:cNvPr>
          <p:cNvSpPr>
            <a:spLocks noGrp="1"/>
          </p:cNvSpPr>
          <p:nvPr>
            <p:ph type="title"/>
          </p:nvPr>
        </p:nvSpPr>
        <p:spPr>
          <a:xfrm>
            <a:off x="2194891" y="70594"/>
            <a:ext cx="7802217" cy="782541"/>
          </a:xfrm>
        </p:spPr>
        <p:txBody>
          <a:bodyPr/>
          <a:lstStyle/>
          <a:p>
            <a:pPr algn="ctr"/>
            <a:r>
              <a:rPr lang="en-US" b="1" dirty="0">
                <a:solidFill>
                  <a:schemeClr val="accent1">
                    <a:lumMod val="50000"/>
                  </a:schemeClr>
                </a:solidFill>
                <a:latin typeface="Roboto" panose="02000000000000000000" pitchFamily="2" charset="0"/>
                <a:ea typeface="Roboto" panose="02000000000000000000" pitchFamily="2" charset="0"/>
              </a:rPr>
              <a:t>AI-CVD Imaging Biomarkers</a:t>
            </a:r>
            <a:endParaRPr lang="en-US" dirty="0">
              <a:solidFill>
                <a:schemeClr val="accent1">
                  <a:lumMod val="50000"/>
                </a:schemeClr>
              </a:solidFill>
            </a:endParaRPr>
          </a:p>
        </p:txBody>
      </p:sp>
      <p:pic>
        <p:nvPicPr>
          <p:cNvPr id="6" name="Picture 5">
            <a:extLst>
              <a:ext uri="{FF2B5EF4-FFF2-40B4-BE49-F238E27FC236}">
                <a16:creationId xmlns:a16="http://schemas.microsoft.com/office/drawing/2014/main" id="{DD5CE3A8-3B1A-B658-B37B-A248225D7EE6}"/>
              </a:ext>
            </a:extLst>
          </p:cNvPr>
          <p:cNvPicPr>
            <a:picLocks noChangeAspect="1"/>
          </p:cNvPicPr>
          <p:nvPr/>
        </p:nvPicPr>
        <p:blipFill>
          <a:blip r:embed="rId4"/>
          <a:stretch>
            <a:fillRect/>
          </a:stretch>
        </p:blipFill>
        <p:spPr>
          <a:xfrm>
            <a:off x="11523312" y="5993733"/>
            <a:ext cx="668688" cy="864267"/>
          </a:xfrm>
          <a:prstGeom prst="rect">
            <a:avLst/>
          </a:prstGeom>
        </p:spPr>
      </p:pic>
      <p:sp>
        <p:nvSpPr>
          <p:cNvPr id="8" name="Arrow: Right 7">
            <a:extLst>
              <a:ext uri="{FF2B5EF4-FFF2-40B4-BE49-F238E27FC236}">
                <a16:creationId xmlns:a16="http://schemas.microsoft.com/office/drawing/2014/main" id="{7DA26343-3B89-6C51-AA1B-9CBBF7167083}"/>
              </a:ext>
            </a:extLst>
          </p:cNvPr>
          <p:cNvSpPr/>
          <p:nvPr/>
        </p:nvSpPr>
        <p:spPr>
          <a:xfrm>
            <a:off x="6272808" y="3549924"/>
            <a:ext cx="1024568" cy="462708"/>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FE5FAE4-E51D-C9BD-B48A-16727219A156}"/>
              </a:ext>
            </a:extLst>
          </p:cNvPr>
          <p:cNvPicPr>
            <a:picLocks noChangeAspect="1"/>
          </p:cNvPicPr>
          <p:nvPr/>
        </p:nvPicPr>
        <p:blipFill>
          <a:blip r:embed="rId5"/>
          <a:stretch>
            <a:fillRect/>
          </a:stretch>
        </p:blipFill>
        <p:spPr>
          <a:xfrm>
            <a:off x="7749443" y="1238432"/>
            <a:ext cx="3321802" cy="4755301"/>
          </a:xfrm>
          <a:prstGeom prst="rect">
            <a:avLst/>
          </a:prstGeom>
        </p:spPr>
      </p:pic>
      <p:sp>
        <p:nvSpPr>
          <p:cNvPr id="3" name="TextBox 2">
            <a:extLst>
              <a:ext uri="{FF2B5EF4-FFF2-40B4-BE49-F238E27FC236}">
                <a16:creationId xmlns:a16="http://schemas.microsoft.com/office/drawing/2014/main" id="{27356E85-5EF5-CBF1-3AA2-0D1940CA6F01}"/>
              </a:ext>
            </a:extLst>
          </p:cNvPr>
          <p:cNvSpPr txBox="1"/>
          <p:nvPr/>
        </p:nvSpPr>
        <p:spPr>
          <a:xfrm>
            <a:off x="119403" y="6379030"/>
            <a:ext cx="11177876" cy="523220"/>
          </a:xfrm>
          <a:prstGeom prst="rect">
            <a:avLst/>
          </a:prstGeom>
          <a:noFill/>
        </p:spPr>
        <p:txBody>
          <a:bodyPr wrap="square" rtlCol="0">
            <a:spAutoFit/>
          </a:bodyPr>
          <a:lstStyle/>
          <a:p>
            <a:r>
              <a:rPr lang="en-US" sz="1400" b="1" dirty="0">
                <a:latin typeface="Roboto" panose="02000000000000000000" pitchFamily="2" charset="0"/>
                <a:ea typeface="Roboto" panose="02000000000000000000" pitchFamily="2" charset="0"/>
              </a:rPr>
              <a:t>Azimi, A., et al. (2026). "AI-quantified </a:t>
            </a:r>
            <a:r>
              <a:rPr lang="en-US" sz="1400" b="1" dirty="0" err="1">
                <a:latin typeface="Roboto" panose="02000000000000000000" pitchFamily="2" charset="0"/>
                <a:ea typeface="Roboto" panose="02000000000000000000" pitchFamily="2" charset="0"/>
              </a:rPr>
              <a:t>Myosteatosis</a:t>
            </a:r>
            <a:r>
              <a:rPr lang="en-US" sz="1400" b="1" dirty="0">
                <a:latin typeface="Roboto" panose="02000000000000000000" pitchFamily="2" charset="0"/>
                <a:ea typeface="Roboto" panose="02000000000000000000" pitchFamily="2" charset="0"/>
              </a:rPr>
              <a:t> at CAC CT for Prediction of Atrial Fibrillation and Heart Failure: The Multi-Ethnic Study of Atherosclerosis." </a:t>
            </a:r>
            <a:r>
              <a:rPr lang="en-US" sz="1400" b="1" u="sng" dirty="0">
                <a:latin typeface="Roboto" panose="02000000000000000000" pitchFamily="2" charset="0"/>
                <a:ea typeface="Roboto" panose="02000000000000000000" pitchFamily="2" charset="0"/>
              </a:rPr>
              <a:t>Radiology: Cardiothoracic Imaging</a:t>
            </a:r>
            <a:r>
              <a:rPr lang="en-US" sz="1400" b="1" dirty="0">
                <a:latin typeface="Roboto" panose="02000000000000000000" pitchFamily="2" charset="0"/>
                <a:ea typeface="Roboto" panose="02000000000000000000" pitchFamily="2" charset="0"/>
              </a:rPr>
              <a:t> 8(4): e250214.</a:t>
            </a:r>
          </a:p>
        </p:txBody>
      </p:sp>
      <p:sp>
        <p:nvSpPr>
          <p:cNvPr id="7" name="Oval 6">
            <a:extLst>
              <a:ext uri="{FF2B5EF4-FFF2-40B4-BE49-F238E27FC236}">
                <a16:creationId xmlns:a16="http://schemas.microsoft.com/office/drawing/2014/main" id="{DC1F97CD-E4B9-5A20-930F-5B1201E23E9F}"/>
              </a:ext>
            </a:extLst>
          </p:cNvPr>
          <p:cNvSpPr/>
          <p:nvPr/>
        </p:nvSpPr>
        <p:spPr>
          <a:xfrm>
            <a:off x="3769893" y="1824328"/>
            <a:ext cx="1475088" cy="1501883"/>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4517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112A9-6B89-26C8-F4FC-67352AF2AE6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DA45927-91B0-182B-4C9C-F10BEE399D79}"/>
              </a:ext>
            </a:extLst>
          </p:cNvPr>
          <p:cNvPicPr>
            <a:picLocks noChangeAspect="1"/>
          </p:cNvPicPr>
          <p:nvPr/>
        </p:nvPicPr>
        <p:blipFill>
          <a:blip r:embed="rId3"/>
          <a:srcRect l="3981" t="13723" r="7857" b="14720"/>
          <a:stretch>
            <a:fillRect/>
          </a:stretch>
        </p:blipFill>
        <p:spPr bwMode="auto">
          <a:xfrm>
            <a:off x="889500" y="1785832"/>
            <a:ext cx="4100074" cy="3695178"/>
          </a:xfrm>
          <a:prstGeom prst="rect">
            <a:avLst/>
          </a:prstGeom>
          <a:noFill/>
          <a:ln>
            <a:noFill/>
          </a:ln>
        </p:spPr>
      </p:pic>
      <p:sp>
        <p:nvSpPr>
          <p:cNvPr id="9" name="Title 2">
            <a:extLst>
              <a:ext uri="{FF2B5EF4-FFF2-40B4-BE49-F238E27FC236}">
                <a16:creationId xmlns:a16="http://schemas.microsoft.com/office/drawing/2014/main" id="{00ECA4F0-18FC-F23D-90C1-15A41B8BCC7A}"/>
              </a:ext>
            </a:extLst>
          </p:cNvPr>
          <p:cNvSpPr>
            <a:spLocks noGrp="1"/>
          </p:cNvSpPr>
          <p:nvPr>
            <p:ph type="title"/>
          </p:nvPr>
        </p:nvSpPr>
        <p:spPr>
          <a:xfrm>
            <a:off x="2194891" y="70594"/>
            <a:ext cx="7802217" cy="782541"/>
          </a:xfrm>
        </p:spPr>
        <p:txBody>
          <a:bodyPr/>
          <a:lstStyle/>
          <a:p>
            <a:pPr algn="ctr"/>
            <a:r>
              <a:rPr lang="en-US" b="1" dirty="0">
                <a:solidFill>
                  <a:schemeClr val="accent1">
                    <a:lumMod val="50000"/>
                  </a:schemeClr>
                </a:solidFill>
                <a:latin typeface="Roboto" panose="02000000000000000000" pitchFamily="2" charset="0"/>
                <a:ea typeface="Roboto" panose="02000000000000000000" pitchFamily="2" charset="0"/>
              </a:rPr>
              <a:t>AI-CVD Imaging Biomarkers</a:t>
            </a:r>
            <a:endParaRPr lang="en-US" dirty="0">
              <a:solidFill>
                <a:schemeClr val="accent1">
                  <a:lumMod val="50000"/>
                </a:schemeClr>
              </a:solidFill>
            </a:endParaRPr>
          </a:p>
        </p:txBody>
      </p:sp>
      <p:pic>
        <p:nvPicPr>
          <p:cNvPr id="3" name="Picture 2">
            <a:extLst>
              <a:ext uri="{FF2B5EF4-FFF2-40B4-BE49-F238E27FC236}">
                <a16:creationId xmlns:a16="http://schemas.microsoft.com/office/drawing/2014/main" id="{E67DE96F-49A7-99D1-85C1-095C1BEEEAC9}"/>
              </a:ext>
            </a:extLst>
          </p:cNvPr>
          <p:cNvPicPr>
            <a:picLocks noChangeAspect="1"/>
          </p:cNvPicPr>
          <p:nvPr/>
        </p:nvPicPr>
        <p:blipFill>
          <a:blip r:embed="rId4"/>
          <a:stretch>
            <a:fillRect/>
          </a:stretch>
        </p:blipFill>
        <p:spPr>
          <a:xfrm>
            <a:off x="6914960" y="1376989"/>
            <a:ext cx="4368314" cy="4104021"/>
          </a:xfrm>
          <a:prstGeom prst="rect">
            <a:avLst/>
          </a:prstGeom>
        </p:spPr>
      </p:pic>
      <p:pic>
        <p:nvPicPr>
          <p:cNvPr id="6" name="Picture 5">
            <a:extLst>
              <a:ext uri="{FF2B5EF4-FFF2-40B4-BE49-F238E27FC236}">
                <a16:creationId xmlns:a16="http://schemas.microsoft.com/office/drawing/2014/main" id="{CBA19587-7D4D-AE2A-CEE1-2F648E71BF52}"/>
              </a:ext>
            </a:extLst>
          </p:cNvPr>
          <p:cNvPicPr>
            <a:picLocks noChangeAspect="1"/>
          </p:cNvPicPr>
          <p:nvPr/>
        </p:nvPicPr>
        <p:blipFill>
          <a:blip r:embed="rId5"/>
          <a:stretch>
            <a:fillRect/>
          </a:stretch>
        </p:blipFill>
        <p:spPr>
          <a:xfrm flipH="1">
            <a:off x="11350583" y="5924811"/>
            <a:ext cx="722014" cy="933189"/>
          </a:xfrm>
          <a:prstGeom prst="rect">
            <a:avLst/>
          </a:prstGeom>
        </p:spPr>
      </p:pic>
      <p:sp>
        <p:nvSpPr>
          <p:cNvPr id="8" name="Arrow: Right 7">
            <a:extLst>
              <a:ext uri="{FF2B5EF4-FFF2-40B4-BE49-F238E27FC236}">
                <a16:creationId xmlns:a16="http://schemas.microsoft.com/office/drawing/2014/main" id="{7E61456A-C29A-2CEC-918C-D32147087114}"/>
              </a:ext>
            </a:extLst>
          </p:cNvPr>
          <p:cNvSpPr/>
          <p:nvPr/>
        </p:nvSpPr>
        <p:spPr>
          <a:xfrm>
            <a:off x="5439983" y="3428999"/>
            <a:ext cx="1024568" cy="462708"/>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E488C39-0A29-7C44-5F35-7A338D878837}"/>
              </a:ext>
            </a:extLst>
          </p:cNvPr>
          <p:cNvSpPr txBox="1"/>
          <p:nvPr/>
        </p:nvSpPr>
        <p:spPr>
          <a:xfrm>
            <a:off x="119403" y="6379030"/>
            <a:ext cx="11177876" cy="523220"/>
          </a:xfrm>
          <a:prstGeom prst="rect">
            <a:avLst/>
          </a:prstGeom>
          <a:noFill/>
        </p:spPr>
        <p:txBody>
          <a:bodyPr wrap="square" rtlCol="0">
            <a:spAutoFit/>
          </a:bodyPr>
          <a:lstStyle/>
          <a:p>
            <a:r>
              <a:rPr lang="en-US" sz="1400" b="1" dirty="0" err="1">
                <a:latin typeface="Roboto" panose="02000000000000000000" pitchFamily="2" charset="0"/>
                <a:ea typeface="Roboto" panose="02000000000000000000" pitchFamily="2" charset="0"/>
              </a:rPr>
              <a:t>Naghavi</a:t>
            </a:r>
            <a:r>
              <a:rPr lang="en-US" sz="1400" b="1" dirty="0">
                <a:latin typeface="Roboto" panose="02000000000000000000" pitchFamily="2" charset="0"/>
                <a:ea typeface="Roboto" panose="02000000000000000000" pitchFamily="2" charset="0"/>
              </a:rPr>
              <a:t>, M., et al. (2023). "Opportunistic AI-enabled automated bone mineral density measurements in lung cancer screening and coronary calcium scoring CT scans are equivalent." </a:t>
            </a:r>
            <a:r>
              <a:rPr lang="en-US" sz="1400" b="1" u="sng" dirty="0">
                <a:latin typeface="Roboto" panose="02000000000000000000" pitchFamily="2" charset="0"/>
                <a:ea typeface="Roboto" panose="02000000000000000000" pitchFamily="2" charset="0"/>
              </a:rPr>
              <a:t>European Journal of Radiology Open</a:t>
            </a:r>
            <a:r>
              <a:rPr lang="en-US" sz="1400" b="1" dirty="0">
                <a:latin typeface="Roboto" panose="02000000000000000000" pitchFamily="2" charset="0"/>
                <a:ea typeface="Roboto" panose="02000000000000000000" pitchFamily="2" charset="0"/>
              </a:rPr>
              <a:t> 10: 100492.</a:t>
            </a:r>
          </a:p>
        </p:txBody>
      </p:sp>
      <p:sp>
        <p:nvSpPr>
          <p:cNvPr id="10" name="Oval 9">
            <a:extLst>
              <a:ext uri="{FF2B5EF4-FFF2-40B4-BE49-F238E27FC236}">
                <a16:creationId xmlns:a16="http://schemas.microsoft.com/office/drawing/2014/main" id="{2AB5C928-3274-E77E-8457-CD48B5ED718D}"/>
              </a:ext>
            </a:extLst>
          </p:cNvPr>
          <p:cNvSpPr/>
          <p:nvPr/>
        </p:nvSpPr>
        <p:spPr>
          <a:xfrm>
            <a:off x="1309920" y="1838575"/>
            <a:ext cx="1475088" cy="1501883"/>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2126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E788C-3D33-B91F-BF04-E03F2257575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0C82C62-7A07-05C7-C5EC-90A4BF06A3C0}"/>
              </a:ext>
            </a:extLst>
          </p:cNvPr>
          <p:cNvSpPr>
            <a:spLocks noGrp="1"/>
          </p:cNvSpPr>
          <p:nvPr>
            <p:ph idx="1"/>
          </p:nvPr>
        </p:nvSpPr>
        <p:spPr/>
        <p:txBody>
          <a:bodyPr>
            <a:normAutofit/>
          </a:bodyPr>
          <a:lstStyle/>
          <a:p>
            <a:pPr marL="0" indent="0" algn="ctr">
              <a:buNone/>
            </a:pPr>
            <a:r>
              <a:rPr lang="en-US" sz="6000" b="1" dirty="0">
                <a:solidFill>
                  <a:schemeClr val="accent1">
                    <a:lumMod val="50000"/>
                  </a:schemeClr>
                </a:solidFill>
                <a:latin typeface="Roboto" panose="02000000000000000000" pitchFamily="2" charset="0"/>
                <a:ea typeface="Roboto" panose="02000000000000000000" pitchFamily="2" charset="0"/>
              </a:rPr>
              <a:t>What Is the Value of AI-CVD?</a:t>
            </a:r>
            <a:br>
              <a:rPr lang="en-US" sz="6000" dirty="0">
                <a:solidFill>
                  <a:schemeClr val="accent1">
                    <a:lumMod val="50000"/>
                  </a:schemeClr>
                </a:solidFill>
                <a:latin typeface="Roboto" panose="02000000000000000000" pitchFamily="2" charset="0"/>
                <a:ea typeface="Roboto" panose="02000000000000000000" pitchFamily="2" charset="0"/>
              </a:rPr>
            </a:br>
            <a:endParaRPr lang="en-US" sz="6000" b="1" dirty="0">
              <a:solidFill>
                <a:schemeClr val="accent1">
                  <a:lumMod val="50000"/>
                </a:schemeClr>
              </a:solidFill>
              <a:latin typeface="Roboto" panose="02000000000000000000" pitchFamily="2" charset="0"/>
              <a:ea typeface="Roboto" panose="02000000000000000000" pitchFamily="2" charset="0"/>
            </a:endParaRPr>
          </a:p>
          <a:p>
            <a:pPr marL="0" indent="0" algn="ctr">
              <a:buNone/>
            </a:pPr>
            <a:r>
              <a:rPr lang="en-US" sz="6000" b="1" dirty="0">
                <a:solidFill>
                  <a:srgbClr val="C00000"/>
                </a:solidFill>
                <a:latin typeface="Roboto" panose="02000000000000000000" pitchFamily="2" charset="0"/>
                <a:ea typeface="Roboto" panose="02000000000000000000" pitchFamily="2" charset="0"/>
              </a:rPr>
              <a:t>Imaging Biomarkers May Provide Improved Cardiovascular Disease Prediction Beyond Conventional Risk Factors</a:t>
            </a:r>
            <a:endParaRPr lang="en-US" sz="6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974383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rtLung.AI Template" id="{68656506-5CF5-2E4D-9227-2B507C5B8D57}" vid="{D03C5458-AC13-6649-B41C-ACA18D2163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2163</TotalTime>
  <Words>1574</Words>
  <Application>Microsoft Office PowerPoint</Application>
  <PresentationFormat>Widescreen</PresentationFormat>
  <Paragraphs>79</Paragraphs>
  <Slides>24</Slides>
  <Notes>22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What is AI-CVD? </vt:lpstr>
      <vt:lpstr>AI-CVD Imaging Biomarkers</vt:lpstr>
      <vt:lpstr>AI-CVD Imaging Biomarkers</vt:lpstr>
      <vt:lpstr>AI-CVD Imaging Biomarkers</vt:lpstr>
      <vt:lpstr>AI-CVD Imaging Biomarkers</vt:lpstr>
      <vt:lpstr>AI-CVD Imaging Biomarkers</vt:lpstr>
      <vt:lpstr>AI-CVD Imaging Biomarkers</vt:lpstr>
      <vt:lpstr>PowerPoint Presentation</vt:lpstr>
      <vt:lpstr>AI-CVD vs CVD risk factors Pooled MESA and FHS Study</vt:lpstr>
      <vt:lpstr>AI-CVD vs CVD risk factors Pooled MESA and FHS Study</vt:lpstr>
      <vt:lpstr>What Is the Value of AI-CVD? Pooled Cohort of MESA and FHS </vt:lpstr>
      <vt:lpstr>What Is the Value of AI-CVD? Pooled Cohort of MESA and FHS </vt:lpstr>
      <vt:lpstr>What Is the Value of AI-CVD? Pooled Cohort of MESA and FHS </vt:lpstr>
      <vt:lpstr>How Can We Use These AI-CVD Biomarkers in Clinical Practice?</vt:lpstr>
      <vt:lpstr>AI-CVD vs CVD Risk Factors</vt:lpstr>
      <vt:lpstr>AI-CVD-HF vs PREVENT-HF Pooled Cohort of MESA and FHS</vt:lpstr>
      <vt:lpstr>AI-CVD-HF vs PREVENT-HF Pooled Cohort of MESA and FHS</vt:lpstr>
      <vt:lpstr>AI-CVD-AF vs CHARGE-AF Pooled Cohort of MESA and FHS</vt:lpstr>
      <vt:lpstr>AI-CVD-AF vs CHARGE-AF Pooled Cohort of MESA and FHS</vt:lpstr>
      <vt:lpstr>AI-CVD-ASCVD vs PREVENT-ASCVD Pooled Cohort of MESA and FHS</vt:lpstr>
      <vt:lpstr>Take Home Message</vt:lpstr>
      <vt:lpstr>Take Home Message</vt:lpstr>
      <vt:lpstr>Thank you for your attention reza.mirajlili@heartlung.ai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Amir Ghaffari, M.D.</dc:creator>
  <cp:lastModifiedBy>Reza  Mirjalili, M.D.</cp:lastModifiedBy>
  <cp:revision>11</cp:revision>
  <dcterms:created xsi:type="dcterms:W3CDTF">2026-07-06T19:35:08Z</dcterms:created>
  <dcterms:modified xsi:type="dcterms:W3CDTF">2026-07-10T15:48:24Z</dcterms:modified>
</cp:coreProperties>
</file>